
<file path=[Content_Types].xml><?xml version="1.0" encoding="utf-8"?>
<Types xmlns="http://schemas.openxmlformats.org/package/2006/content-types">
  <Default Extension="gif" ContentType="image/gif"/>
  <Default Extension="jpg" ContentType="image/jpeg"/>
  <Default Extension="png" ContentType="image/png"/>
  <Default Extension="rels" ContentType="application/vnd.openxmlformats-package.relationships+xml"/>
  <Default Extension="tmp" ContentType="image/png"/>
  <Default Extension="xlsx" ContentType="application/vnd.openxmlformats-officedocument.spreadsheetml.sheet"/>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60" r:id="rId5"/>
    <p:sldId id="259" r:id="rId6"/>
    <p:sldId id="261" r:id="rId7"/>
    <p:sldId id="263" r:id="rId8"/>
    <p:sldId id="262"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3275" autoAdjust="0"/>
  </p:normalViewPr>
  <p:slideViewPr>
    <p:cSldViewPr snapToGrid="0">
      <p:cViewPr varScale="1">
        <p:scale>
          <a:sx n="92" d="100"/>
          <a:sy n="92" d="100"/>
        </p:scale>
        <p:origin x="117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726007075202557E-2"/>
          <c:y val="0.11346257174230087"/>
          <c:w val="0.96327399292479743"/>
          <c:h val="0.76097791932376202"/>
        </c:manualLayout>
      </c:layout>
      <c:barChart>
        <c:barDir val="col"/>
        <c:grouping val="clustered"/>
        <c:varyColors val="0"/>
        <c:ser>
          <c:idx val="0"/>
          <c:order val="0"/>
          <c:tx>
            <c:strRef>
              <c:f>Sheet1!$B$1</c:f>
              <c:strCache>
                <c:ptCount val="1"/>
                <c:pt idx="0">
                  <c:v>Perceptron sa θ</c:v>
                </c:pt>
              </c:strCache>
            </c:strRef>
          </c:tx>
          <c:spPr>
            <a:solidFill>
              <a:schemeClr val="accent1"/>
            </a:solidFill>
            <a:ln>
              <a:noFill/>
            </a:ln>
            <a:effectLst/>
          </c:spPr>
          <c:invertIfNegative val="0"/>
          <c:cat>
            <c:strRef>
              <c:f>Sheet1!$A$2:$A$7</c:f>
              <c:strCache>
                <c:ptCount val="6"/>
                <c:pt idx="0">
                  <c:v>int_1</c:v>
                </c:pt>
                <c:pt idx="1">
                  <c:v>int_2</c:v>
                </c:pt>
                <c:pt idx="2">
                  <c:v>fp_1</c:v>
                </c:pt>
                <c:pt idx="3">
                  <c:v>fp_2</c:v>
                </c:pt>
                <c:pt idx="4">
                  <c:v>mm_1</c:v>
                </c:pt>
                <c:pt idx="5">
                  <c:v>mm_2</c:v>
                </c:pt>
              </c:strCache>
            </c:strRef>
          </c:cat>
          <c:val>
            <c:numRef>
              <c:f>Sheet1!$B$2:$B$7</c:f>
              <c:numCache>
                <c:formatCode>General</c:formatCode>
                <c:ptCount val="6"/>
                <c:pt idx="0">
                  <c:v>6.9470000000000001</c:v>
                </c:pt>
                <c:pt idx="1">
                  <c:v>0.28899999999999998</c:v>
                </c:pt>
                <c:pt idx="2">
                  <c:v>0.81399999999999995</c:v>
                </c:pt>
                <c:pt idx="3">
                  <c:v>1.1499999999999999</c:v>
                </c:pt>
                <c:pt idx="4">
                  <c:v>1.821</c:v>
                </c:pt>
                <c:pt idx="5">
                  <c:v>5.0830000000000002</c:v>
                </c:pt>
              </c:numCache>
            </c:numRef>
          </c:val>
          <c:extLst>
            <c:ext xmlns:c16="http://schemas.microsoft.com/office/drawing/2014/chart" uri="{C3380CC4-5D6E-409C-BE32-E72D297353CC}">
              <c16:uniqueId val="{00000000-4D18-4ADB-BF80-68FDF35FEC16}"/>
            </c:ext>
          </c:extLst>
        </c:ser>
        <c:ser>
          <c:idx val="1"/>
          <c:order val="1"/>
          <c:tx>
            <c:strRef>
              <c:f>Sheet1!$C$1</c:f>
              <c:strCache>
                <c:ptCount val="1"/>
                <c:pt idx="0">
                  <c:v>gshare</c:v>
                </c:pt>
              </c:strCache>
            </c:strRef>
          </c:tx>
          <c:spPr>
            <a:solidFill>
              <a:schemeClr val="accent2"/>
            </a:solidFill>
            <a:ln>
              <a:noFill/>
            </a:ln>
            <a:effectLst/>
          </c:spPr>
          <c:invertIfNegative val="0"/>
          <c:cat>
            <c:strRef>
              <c:f>Sheet1!$A$2:$A$7</c:f>
              <c:strCache>
                <c:ptCount val="6"/>
                <c:pt idx="0">
                  <c:v>int_1</c:v>
                </c:pt>
                <c:pt idx="1">
                  <c:v>int_2</c:v>
                </c:pt>
                <c:pt idx="2">
                  <c:v>fp_1</c:v>
                </c:pt>
                <c:pt idx="3">
                  <c:v>fp_2</c:v>
                </c:pt>
                <c:pt idx="4">
                  <c:v>mm_1</c:v>
                </c:pt>
                <c:pt idx="5">
                  <c:v>mm_2</c:v>
                </c:pt>
              </c:strCache>
            </c:strRef>
          </c:cat>
          <c:val>
            <c:numRef>
              <c:f>Sheet1!$C$2:$C$7</c:f>
              <c:numCache>
                <c:formatCode>General</c:formatCode>
                <c:ptCount val="6"/>
                <c:pt idx="0">
                  <c:v>7.4649999999999999</c:v>
                </c:pt>
                <c:pt idx="1">
                  <c:v>0.314</c:v>
                </c:pt>
                <c:pt idx="2">
                  <c:v>0.84</c:v>
                </c:pt>
                <c:pt idx="3">
                  <c:v>1.1499999999999999</c:v>
                </c:pt>
                <c:pt idx="4">
                  <c:v>2.85</c:v>
                </c:pt>
                <c:pt idx="5">
                  <c:v>6.0590000000000002</c:v>
                </c:pt>
              </c:numCache>
            </c:numRef>
          </c:val>
          <c:extLst>
            <c:ext xmlns:c16="http://schemas.microsoft.com/office/drawing/2014/chart" uri="{C3380CC4-5D6E-409C-BE32-E72D297353CC}">
              <c16:uniqueId val="{00000001-4D18-4ADB-BF80-68FDF35FEC16}"/>
            </c:ext>
          </c:extLst>
        </c:ser>
        <c:dLbls>
          <c:showLegendKey val="0"/>
          <c:showVal val="0"/>
          <c:showCatName val="0"/>
          <c:showSerName val="0"/>
          <c:showPercent val="0"/>
          <c:showBubbleSize val="0"/>
        </c:dLbls>
        <c:gapWidth val="219"/>
        <c:overlap val="-27"/>
        <c:axId val="178156496"/>
        <c:axId val="178157056"/>
      </c:barChart>
      <c:catAx>
        <c:axId val="1781564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8157056"/>
        <c:crosses val="autoZero"/>
        <c:auto val="1"/>
        <c:lblAlgn val="ctr"/>
        <c:lblOffset val="100"/>
        <c:noMultiLvlLbl val="0"/>
      </c:catAx>
      <c:valAx>
        <c:axId val="1781570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8156496"/>
        <c:crosses val="autoZero"/>
        <c:crossBetween val="between"/>
      </c:valAx>
      <c:spPr>
        <a:noFill/>
        <a:ln>
          <a:noFill/>
        </a:ln>
        <a:effectLst/>
      </c:spPr>
    </c:plotArea>
    <c:legend>
      <c:legendPos val="b"/>
      <c:layout>
        <c:manualLayout>
          <c:xMode val="edge"/>
          <c:yMode val="edge"/>
          <c:x val="0.31271396781924005"/>
          <c:y val="0.93323580350870416"/>
          <c:w val="0.37336433489292098"/>
          <c:h val="6.6764291810932644E-2"/>
        </c:manualLayout>
      </c:layout>
      <c:overlay val="0"/>
      <c:spPr>
        <a:noFill/>
        <a:ln>
          <a:noFill/>
        </a:ln>
        <a:effectLst/>
      </c:spPr>
      <c:txPr>
        <a:bodyPr rot="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0A66D81-6826-40A1-8C21-4D7F690FBA9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6A25FF6E-BE0C-4F12-BB79-C687FBD02AB7}"/>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7965C2-6410-43F1-937D-6D4464A4D56E}" type="datetimeFigureOut">
              <a:rPr lang="en-US" smtClean="0"/>
              <a:t>25-Mar-19</a:t>
            </a:fld>
            <a:endParaRPr lang="en-US"/>
          </a:p>
        </p:txBody>
      </p:sp>
      <p:sp>
        <p:nvSpPr>
          <p:cNvPr id="4" name="Slide Image Placeholder 3">
            <a:extLst>
              <a:ext uri="{FF2B5EF4-FFF2-40B4-BE49-F238E27FC236}">
                <a16:creationId xmlns:a16="http://schemas.microsoft.com/office/drawing/2014/main" id="{0C35EA24-5E76-42C2-8F5D-328FC434A4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a:extLst>
              <a:ext uri="{FF2B5EF4-FFF2-40B4-BE49-F238E27FC236}">
                <a16:creationId xmlns:a16="http://schemas.microsoft.com/office/drawing/2014/main" id="{822CDF7E-4E6E-4AC0-8882-B81FB35D61E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3A400E6B-635B-4945-8196-090B1F8B18DF}"/>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a:extLst>
              <a:ext uri="{FF2B5EF4-FFF2-40B4-BE49-F238E27FC236}">
                <a16:creationId xmlns:a16="http://schemas.microsoft.com/office/drawing/2014/main" id="{628DA700-8FBF-48E5-B0F6-9369F703D41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7E2D35-FECD-4FB5-9B9E-DB536D0B79B3}"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Pipeline je osnovni pojam, najbitnija stvar koj se uzima u obzir kod dizajna kola za procesor.</a:t>
            </a:r>
          </a:p>
          <a:p>
            <a:r>
              <a:rPr lang="en-US" sz="1200" kern="1200">
                <a:solidFill>
                  <a:schemeClr val="tx1"/>
                </a:solidFill>
                <a:effectLst/>
                <a:latin typeface="+mn-lt"/>
                <a:ea typeface="+mn-ea"/>
                <a:cs typeface="+mn-cs"/>
              </a:rPr>
              <a:t>Ako vecina instrukcija zahtijeva iste operacije, zasto ne bi isle jedna za drugom.</a:t>
            </a:r>
          </a:p>
          <a:p>
            <a:r>
              <a:rPr lang="en-US" sz="1200" kern="1200">
                <a:solidFill>
                  <a:schemeClr val="tx1"/>
                </a:solidFill>
                <a:effectLst/>
                <a:latin typeface="+mn-lt"/>
                <a:ea typeface="+mn-ea"/>
                <a:cs typeface="+mn-cs"/>
              </a:rPr>
              <a:t>Objasniti stall na mem i predvidjanje. </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Dva zahtjeva je da su instrukcije sto vise iskoriscavaju faze i da na krajevima faza dobijama kontrolni signali koji mogu biti od koristi: tip instrukcije, ishod grananja, exception?</a:t>
            </a:r>
          </a:p>
          <a:p>
            <a:endParaRPr lang="en-US"/>
          </a:p>
        </p:txBody>
      </p:sp>
      <p:sp>
        <p:nvSpPr>
          <p:cNvPr id="4" name="Slide Number Placeholder 3"/>
          <p:cNvSpPr>
            <a:spLocks noGrp="1"/>
          </p:cNvSpPr>
          <p:nvPr>
            <p:ph type="sldNum" sz="quarter" idx="5"/>
          </p:nvPr>
        </p:nvSpPr>
        <p:spPr/>
        <p:txBody>
          <a:bodyPr/>
          <a:lstStyle/>
          <a:p>
            <a:fld id="{277E2D35-FECD-4FB5-9B9E-DB536D0B79B3}" type="slidenum">
              <a:rPr lang="en-US" smtClean="0"/>
              <a:t>2</a:t>
            </a:fld>
            <a:endParaRPr lang="en-US"/>
          </a:p>
        </p:txBody>
      </p:sp>
    </p:spTree>
    <p:extLst>
      <p:ext uri="{BB962C8B-B14F-4D97-AF65-F5344CB8AC3E}">
        <p14:creationId xmlns:p14="http://schemas.microsoft.com/office/powerpoint/2010/main" val="2166595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 predvi</a:t>
            </a:r>
            <a:r>
              <a:rPr lang="sr-Latn-ME"/>
              <a:t>đanju grananja nema trening podataka, već se istovremeno i uči i predviđa</a:t>
            </a:r>
          </a:p>
          <a:p>
            <a:r>
              <a:rPr lang="en-US"/>
              <a:t>Ovo je gradijentski spust.</a:t>
            </a:r>
          </a:p>
        </p:txBody>
      </p:sp>
      <p:sp>
        <p:nvSpPr>
          <p:cNvPr id="4" name="Slide Number Placeholder 3"/>
          <p:cNvSpPr>
            <a:spLocks noGrp="1"/>
          </p:cNvSpPr>
          <p:nvPr>
            <p:ph type="sldNum" sz="quarter" idx="5"/>
          </p:nvPr>
        </p:nvSpPr>
        <p:spPr/>
        <p:txBody>
          <a:bodyPr/>
          <a:lstStyle/>
          <a:p>
            <a:fld id="{BCEC1DEE-9C7C-4BAC-8689-DA855B7E12C5}" type="slidenum">
              <a:rPr lang="en-US" smtClean="0"/>
              <a:t>6</a:t>
            </a:fld>
            <a:endParaRPr lang="en-US"/>
          </a:p>
        </p:txBody>
      </p:sp>
    </p:spTree>
    <p:extLst>
      <p:ext uri="{BB962C8B-B14F-4D97-AF65-F5344CB8AC3E}">
        <p14:creationId xmlns:p14="http://schemas.microsoft.com/office/powerpoint/2010/main" val="2935655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ED6E1-6465-4C88-AF60-C9535E6618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03E64D9-4330-41DA-B4B9-A49226FF64D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2C72348-06E3-47CD-87B0-712E58802D16}"/>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5" name="Footer Placeholder 4">
            <a:extLst>
              <a:ext uri="{FF2B5EF4-FFF2-40B4-BE49-F238E27FC236}">
                <a16:creationId xmlns:a16="http://schemas.microsoft.com/office/drawing/2014/main" id="{C1C63B43-3190-40FF-9199-8EFA13D336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80BCA0-EDC1-4A86-8BC3-4329E0AC0E6B}"/>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1712766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E7760-4DBB-49A8-B4FD-EE4AD973DC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0FE45D7-C03F-4574-A1C0-ADD4334EDB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1F451F-BCCF-4274-8424-59490F7E7FBA}"/>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5" name="Footer Placeholder 4">
            <a:extLst>
              <a:ext uri="{FF2B5EF4-FFF2-40B4-BE49-F238E27FC236}">
                <a16:creationId xmlns:a16="http://schemas.microsoft.com/office/drawing/2014/main" id="{3CB54738-DD18-4AB4-8267-2C60851431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F9EBAC-1F56-41C9-AE49-B741441B0659}"/>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3012038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70BE-F83A-4E6D-9E04-23A7312E746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AFF3357-1A63-4B11-88D7-D1DB5AB31F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447C96B-5CB5-45F7-BB22-1D60F64B3A25}"/>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5" name="Footer Placeholder 4">
            <a:extLst>
              <a:ext uri="{FF2B5EF4-FFF2-40B4-BE49-F238E27FC236}">
                <a16:creationId xmlns:a16="http://schemas.microsoft.com/office/drawing/2014/main" id="{394C57F0-7682-4E0E-852C-F040F930D3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7F4DE0-6EAE-44B9-A7F5-5BDCF9E962F0}"/>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1341539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4854-7F5C-42A4-B3D7-F949EEF91F4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9B49FAD-2401-434E-A042-C1DF4C7EB2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BEC5051-9176-4C2D-9238-7CC4C50758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DCF9CE-D19F-482A-9DA8-FF1E725348E1}"/>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6" name="Footer Placeholder 5">
            <a:extLst>
              <a:ext uri="{FF2B5EF4-FFF2-40B4-BE49-F238E27FC236}">
                <a16:creationId xmlns:a16="http://schemas.microsoft.com/office/drawing/2014/main" id="{107D13AE-DBBB-41B4-A388-ED41A37E36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05DE35-1448-4326-8C21-F88043C4A160}"/>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2392182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950BD-5657-43DE-969E-B10710EEB56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8CB2FD-A710-4D24-B231-A532BC00FD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14C8F8-A600-439E-9ED1-0471A110D1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4793C94-32C4-402C-B660-69AC58DCA8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9E9EC9-6F48-485E-A614-9A294546FBD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B00B344-DC28-4B43-AEF2-4BA2154080CF}"/>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8" name="Footer Placeholder 7">
            <a:extLst>
              <a:ext uri="{FF2B5EF4-FFF2-40B4-BE49-F238E27FC236}">
                <a16:creationId xmlns:a16="http://schemas.microsoft.com/office/drawing/2014/main" id="{8D9D9492-D7D7-4C03-B4D1-E2138665574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6A13EBE-839A-4D8D-838B-FCAF03B214B7}"/>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65304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97EBF-062B-47F3-85A4-D1C3EF7B52C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99A3BA7-1637-4BA3-84C8-0CC21590B74F}"/>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4" name="Footer Placeholder 3">
            <a:extLst>
              <a:ext uri="{FF2B5EF4-FFF2-40B4-BE49-F238E27FC236}">
                <a16:creationId xmlns:a16="http://schemas.microsoft.com/office/drawing/2014/main" id="{D835785F-2C93-457B-ABD1-689401B29E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079B54-DEE2-4026-8813-26E1E14C4175}"/>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287048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F063AE-40D3-4A74-BB70-5ADC92B1AB68}"/>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3" name="Footer Placeholder 2">
            <a:extLst>
              <a:ext uri="{FF2B5EF4-FFF2-40B4-BE49-F238E27FC236}">
                <a16:creationId xmlns:a16="http://schemas.microsoft.com/office/drawing/2014/main" id="{138FFE58-3691-4D0D-8826-1B094DFBF42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DB11930-E27D-4F17-B39C-C2FA4B4D68FC}"/>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2828611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B612F-1B73-4AE3-8032-D53895A861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6FD5738-3187-44CE-991D-E7A6E7854F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C43EB6-B9FA-459E-B6FF-2E2A6F8A9E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579EDB-F2C6-44BC-A07F-EEB3CBCD7CA3}"/>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6" name="Footer Placeholder 5">
            <a:extLst>
              <a:ext uri="{FF2B5EF4-FFF2-40B4-BE49-F238E27FC236}">
                <a16:creationId xmlns:a16="http://schemas.microsoft.com/office/drawing/2014/main" id="{F014473B-6B3D-47C9-97D9-689A905FEA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1A43AC-DB6B-428B-80F5-5AD9AA17C964}"/>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2879058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F8259-A127-4479-920B-FD88C5EF07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B8CAC98-51C2-4F89-B37C-3D8F953B0C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43A1AF7-160C-4E91-B964-A908DC6C71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C94041-2AEA-477C-9002-94338109BE2C}"/>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6" name="Footer Placeholder 5">
            <a:extLst>
              <a:ext uri="{FF2B5EF4-FFF2-40B4-BE49-F238E27FC236}">
                <a16:creationId xmlns:a16="http://schemas.microsoft.com/office/drawing/2014/main" id="{DDFE1B29-19D4-4073-9E12-4D1DA1B9F3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CD1F50-6BC9-47E3-9D2D-754F1E59813E}"/>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2974357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FA9AF-B8AE-497C-9AC4-62F82618BD7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3C6A4DD-7E46-4114-A78F-3DC58F64C1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2079DB-B376-45B6-9C36-AB904F347B04}"/>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5" name="Footer Placeholder 4">
            <a:extLst>
              <a:ext uri="{FF2B5EF4-FFF2-40B4-BE49-F238E27FC236}">
                <a16:creationId xmlns:a16="http://schemas.microsoft.com/office/drawing/2014/main" id="{EB805F1F-6670-46AF-B568-E603C82903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1C87FD-269C-4FCA-93BD-BA8DE8E93156}"/>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2975768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BCBBFA-1B70-4A94-9A37-4A2E4DEACFA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E850E49-7A7C-4AEB-A263-51D6E85267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64F211-9F27-4B55-8130-D9CBEDF25D06}"/>
              </a:ext>
            </a:extLst>
          </p:cNvPr>
          <p:cNvSpPr>
            <a:spLocks noGrp="1"/>
          </p:cNvSpPr>
          <p:nvPr>
            <p:ph type="dt" sz="half" idx="10"/>
          </p:nvPr>
        </p:nvSpPr>
        <p:spPr/>
        <p:txBody>
          <a:bodyPr/>
          <a:lstStyle/>
          <a:p>
            <a:fld id="{2C8D38EA-790A-4C6B-AAD1-DB10E50B9E98}" type="datetimeFigureOut">
              <a:rPr lang="en-US" smtClean="0"/>
              <a:t>25-Mar-19</a:t>
            </a:fld>
            <a:endParaRPr lang="en-US"/>
          </a:p>
        </p:txBody>
      </p:sp>
      <p:sp>
        <p:nvSpPr>
          <p:cNvPr id="5" name="Footer Placeholder 4">
            <a:extLst>
              <a:ext uri="{FF2B5EF4-FFF2-40B4-BE49-F238E27FC236}">
                <a16:creationId xmlns:a16="http://schemas.microsoft.com/office/drawing/2014/main" id="{3F4F38C0-9272-48B7-8940-DA988EE585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86F8A5-E92B-4243-A767-F6A929B95FDA}"/>
              </a:ext>
            </a:extLst>
          </p:cNvPr>
          <p:cNvSpPr>
            <a:spLocks noGrp="1"/>
          </p:cNvSpPr>
          <p:nvPr>
            <p:ph type="sldNum" sz="quarter" idx="12"/>
          </p:nvPr>
        </p:nvSpPr>
        <p:spPr/>
        <p:txBody>
          <a:bodyPr/>
          <a:lstStyle/>
          <a:p>
            <a:fld id="{E2BD5872-4E53-4E82-9C16-994B40137058}" type="slidenum">
              <a:rPr lang="en-US" smtClean="0"/>
              <a:t>‹#›</a:t>
            </a:fld>
            <a:endParaRPr lang="en-US"/>
          </a:p>
        </p:txBody>
      </p:sp>
    </p:spTree>
    <p:extLst>
      <p:ext uri="{BB962C8B-B14F-4D97-AF65-F5344CB8AC3E}">
        <p14:creationId xmlns:p14="http://schemas.microsoft.com/office/powerpoint/2010/main" val="160447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AE3B82-CB75-425F-B390-5E28BDEFC9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E049069-065D-484B-869A-BA95D21E153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B6E82D-49C3-451D-8943-95DF4802B2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8D38EA-790A-4C6B-AAD1-DB10E50B9E98}" type="datetimeFigureOut">
              <a:rPr lang="en-US" smtClean="0"/>
              <a:t>25-Mar-19</a:t>
            </a:fld>
            <a:endParaRPr lang="en-US"/>
          </a:p>
        </p:txBody>
      </p:sp>
      <p:sp>
        <p:nvSpPr>
          <p:cNvPr id="5" name="Footer Placeholder 4">
            <a:extLst>
              <a:ext uri="{FF2B5EF4-FFF2-40B4-BE49-F238E27FC236}">
                <a16:creationId xmlns:a16="http://schemas.microsoft.com/office/drawing/2014/main" id="{E6150043-B25F-4903-BCFA-336A921C54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9D978BD-79F0-4B84-9AEC-18A31ADD06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BD5872-4E53-4E82-9C16-994B40137058}" type="slidenum">
              <a:rPr lang="en-US" smtClean="0"/>
              <a:t>‹#›</a:t>
            </a:fld>
            <a:endParaRPr lang="en-US"/>
          </a:p>
        </p:txBody>
      </p:sp>
    </p:spTree>
    <p:extLst>
      <p:ext uri="{BB962C8B-B14F-4D97-AF65-F5344CB8AC3E}">
        <p14:creationId xmlns:p14="http://schemas.microsoft.com/office/powerpoint/2010/main" val="3430611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tmp"/><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tmp"/><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A2621-33F3-4F2F-900B-9CD7016FAB0A}"/>
              </a:ext>
            </a:extLst>
          </p:cNvPr>
          <p:cNvSpPr>
            <a:spLocks noGrp="1"/>
          </p:cNvSpPr>
          <p:nvPr>
            <p:ph type="ctrTitle"/>
          </p:nvPr>
        </p:nvSpPr>
        <p:spPr>
          <a:xfrm>
            <a:off x="0" y="1122363"/>
            <a:ext cx="12192000" cy="2387600"/>
          </a:xfrm>
        </p:spPr>
        <p:txBody>
          <a:bodyPr>
            <a:normAutofit fontScale="90000"/>
          </a:bodyPr>
          <a:lstStyle/>
          <a:p>
            <a:r>
              <a:rPr lang="en-US" b="1" cap="all">
                <a:solidFill>
                  <a:srgbClr val="000000"/>
                </a:solidFill>
                <a:latin typeface="Gotham SSm A"/>
              </a:rPr>
              <a:t> </a:t>
            </a:r>
            <a:br>
              <a:rPr lang="en-US" b="1" cap="all">
                <a:solidFill>
                  <a:srgbClr val="000000"/>
                </a:solidFill>
                <a:latin typeface="Gotham SSm A"/>
              </a:rPr>
            </a:br>
            <a:br>
              <a:rPr lang="en-US" b="1" cap="all"/>
            </a:br>
            <a:r>
              <a:rPr lang="en-US" sz="3800" b="1" cap="all" noProof="1">
                <a:solidFill>
                  <a:srgbClr val="000000"/>
                </a:solidFill>
                <a:latin typeface="Gotham SSm A"/>
              </a:rPr>
              <a:t>Hardverska implementacija perceptrona </a:t>
            </a:r>
            <a:br>
              <a:rPr lang="en-US" sz="3800" b="1" cap="all" noProof="1">
                <a:solidFill>
                  <a:srgbClr val="000000"/>
                </a:solidFill>
                <a:latin typeface="Gotham SSm A"/>
              </a:rPr>
            </a:br>
            <a:r>
              <a:rPr lang="en-US" sz="3800" b="1" cap="all" noProof="1">
                <a:solidFill>
                  <a:srgbClr val="000000"/>
                </a:solidFill>
                <a:latin typeface="Gotham SSm A"/>
              </a:rPr>
              <a:t>za dinamičko predviđanje grananja u procesorima</a:t>
            </a:r>
            <a:br>
              <a:rPr lang="en-US" sz="3800" b="1" cap="all" noProof="1">
                <a:solidFill>
                  <a:srgbClr val="000000"/>
                </a:solidFill>
                <a:latin typeface="Gotham SSm A"/>
              </a:rPr>
            </a:br>
            <a:br>
              <a:rPr lang="en-US" sz="3800" b="1" cap="all" noProof="1">
                <a:solidFill>
                  <a:srgbClr val="000000"/>
                </a:solidFill>
                <a:latin typeface="Gotham SSm A"/>
              </a:rPr>
            </a:br>
            <a:r>
              <a:rPr lang="en-US" sz="2700" b="1" cap="all" noProof="1">
                <a:solidFill>
                  <a:srgbClr val="000000"/>
                </a:solidFill>
                <a:latin typeface="Gotham SSm A"/>
              </a:rPr>
              <a:t>Specijalistički rad</a:t>
            </a:r>
          </a:p>
        </p:txBody>
      </p:sp>
      <p:sp>
        <p:nvSpPr>
          <p:cNvPr id="3" name="Subtitle 2">
            <a:extLst>
              <a:ext uri="{FF2B5EF4-FFF2-40B4-BE49-F238E27FC236}">
                <a16:creationId xmlns:a16="http://schemas.microsoft.com/office/drawing/2014/main" id="{54A7C2FD-E4F2-4BF6-835C-5EDC87D66E40}"/>
              </a:ext>
            </a:extLst>
          </p:cNvPr>
          <p:cNvSpPr>
            <a:spLocks noGrp="1"/>
          </p:cNvSpPr>
          <p:nvPr>
            <p:ph type="subTitle" idx="1"/>
          </p:nvPr>
        </p:nvSpPr>
        <p:spPr/>
        <p:txBody>
          <a:bodyPr/>
          <a:lstStyle/>
          <a:p>
            <a:pPr algn="r"/>
            <a:r>
              <a:rPr lang="sr-Latn-ME" sz="1800"/>
              <a:t> </a:t>
            </a:r>
            <a:endParaRPr lang="en-US" sz="1800"/>
          </a:p>
        </p:txBody>
      </p:sp>
      <p:graphicFrame>
        <p:nvGraphicFramePr>
          <p:cNvPr id="4" name="Table 3">
            <a:extLst>
              <a:ext uri="{FF2B5EF4-FFF2-40B4-BE49-F238E27FC236}">
                <a16:creationId xmlns:a16="http://schemas.microsoft.com/office/drawing/2014/main" id="{1A2A2870-A97F-4CFE-93F5-C85E0DB74815}"/>
              </a:ext>
            </a:extLst>
          </p:cNvPr>
          <p:cNvGraphicFramePr>
            <a:graphicFrameLocks noGrp="1"/>
          </p:cNvGraphicFramePr>
          <p:nvPr>
            <p:extLst>
              <p:ext uri="{D42A27DB-BD31-4B8C-83A1-F6EECF244321}">
                <p14:modId xmlns:p14="http://schemas.microsoft.com/office/powerpoint/2010/main" val="1360606990"/>
              </p:ext>
            </p:extLst>
          </p:nvPr>
        </p:nvGraphicFramePr>
        <p:xfrm>
          <a:off x="7541703" y="5364797"/>
          <a:ext cx="3126297" cy="741680"/>
        </p:xfrm>
        <a:graphic>
          <a:graphicData uri="http://schemas.openxmlformats.org/drawingml/2006/table">
            <a:tbl>
              <a:tblPr firstRow="1" bandRow="1">
                <a:tableStyleId>{2D5ABB26-0587-4C30-8999-92F81FD0307C}</a:tableStyleId>
              </a:tblPr>
              <a:tblGrid>
                <a:gridCol w="1129251">
                  <a:extLst>
                    <a:ext uri="{9D8B030D-6E8A-4147-A177-3AD203B41FA5}">
                      <a16:colId xmlns:a16="http://schemas.microsoft.com/office/drawing/2014/main" val="4083650159"/>
                    </a:ext>
                  </a:extLst>
                </a:gridCol>
                <a:gridCol w="1997046">
                  <a:extLst>
                    <a:ext uri="{9D8B030D-6E8A-4147-A177-3AD203B41FA5}">
                      <a16:colId xmlns:a16="http://schemas.microsoft.com/office/drawing/2014/main" val="3002550539"/>
                    </a:ext>
                  </a:extLst>
                </a:gridCol>
              </a:tblGrid>
              <a:tr h="370840">
                <a:tc>
                  <a:txBody>
                    <a:bodyPr/>
                    <a:lstStyle/>
                    <a:p>
                      <a:r>
                        <a:rPr lang="en-US" sz="1800" b="0" i="0" kern="1200" noProof="1">
                          <a:solidFill>
                            <a:srgbClr val="444444"/>
                          </a:solidFill>
                          <a:effectLst/>
                          <a:latin typeface="Mercury SSm A"/>
                          <a:ea typeface="+mn-ea"/>
                          <a:cs typeface="+mn-cs"/>
                        </a:rPr>
                        <a:t>Kandidat</a:t>
                      </a:r>
                      <a:r>
                        <a:rPr lang="en-US" sz="1800" b="0" i="0" kern="1200">
                          <a:solidFill>
                            <a:srgbClr val="444444"/>
                          </a:solidFill>
                          <a:effectLst/>
                          <a:latin typeface="Mercury SSm A"/>
                          <a:ea typeface="+mn-ea"/>
                          <a:cs typeface="+mn-cs"/>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a:solidFill>
                            <a:srgbClr val="444444"/>
                          </a:solidFill>
                          <a:latin typeface="Mercury SSm A"/>
                        </a:rPr>
                        <a:t>Savo </a:t>
                      </a:r>
                      <a:r>
                        <a:rPr lang="en-US" sz="1800" i="1" noProof="1">
                          <a:solidFill>
                            <a:srgbClr val="444444"/>
                          </a:solidFill>
                          <a:latin typeface="Mercury SSm A"/>
                        </a:rPr>
                        <a:t>Pejovi</a:t>
                      </a:r>
                      <a:r>
                        <a:rPr lang="sr-Latn-ME" sz="1800" i="1">
                          <a:solidFill>
                            <a:srgbClr val="444444"/>
                          </a:solidFill>
                          <a:latin typeface="Mercury SSm A"/>
                        </a:rPr>
                        <a:t>ć</a:t>
                      </a:r>
                      <a:r>
                        <a:rPr lang="en-US" sz="1800" i="1">
                          <a:solidFill>
                            <a:srgbClr val="444444"/>
                          </a:solidFill>
                          <a:latin typeface="Mercury SSm A"/>
                        </a:rPr>
                        <a:t> 23/17</a:t>
                      </a:r>
                    </a:p>
                  </a:txBody>
                  <a:tcPr/>
                </a:tc>
                <a:extLst>
                  <a:ext uri="{0D108BD9-81ED-4DB2-BD59-A6C34878D82A}">
                    <a16:rowId xmlns:a16="http://schemas.microsoft.com/office/drawing/2014/main" val="1582741039"/>
                  </a:ext>
                </a:extLst>
              </a:tr>
              <a:tr h="370840">
                <a:tc>
                  <a:txBody>
                    <a:bodyPr/>
                    <a:lstStyle/>
                    <a:p>
                      <a:r>
                        <a:rPr lang="sr-Latn-ME" sz="1800" b="0" i="0" kern="1200">
                          <a:solidFill>
                            <a:srgbClr val="444444"/>
                          </a:solidFill>
                          <a:effectLst/>
                          <a:latin typeface="Mercury SSm A"/>
                          <a:ea typeface="+mn-ea"/>
                          <a:cs typeface="+mn-cs"/>
                        </a:rPr>
                        <a:t>Mentor</a:t>
                      </a:r>
                      <a:r>
                        <a:rPr lang="sr-Latn-ME"/>
                        <a:t>:</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a:solidFill>
                            <a:srgbClr val="444444"/>
                          </a:solidFill>
                          <a:latin typeface="Mercury SSm A"/>
                        </a:rPr>
                        <a:t>Milutin </a:t>
                      </a:r>
                      <a:r>
                        <a:rPr lang="en-US" sz="1800" i="1" err="1">
                          <a:solidFill>
                            <a:srgbClr val="444444"/>
                          </a:solidFill>
                          <a:latin typeface="Mercury SSm A"/>
                        </a:rPr>
                        <a:t>Radonji</a:t>
                      </a:r>
                      <a:r>
                        <a:rPr lang="sr-Latn-ME" sz="1800" i="1">
                          <a:solidFill>
                            <a:srgbClr val="444444"/>
                          </a:solidFill>
                          <a:latin typeface="Mercury SSm A"/>
                        </a:rPr>
                        <a:t>ć</a:t>
                      </a:r>
                      <a:endParaRPr lang="en-US" sz="1800" i="1">
                        <a:solidFill>
                          <a:srgbClr val="444444"/>
                        </a:solidFill>
                        <a:latin typeface="Mercury SSm A"/>
                      </a:endParaRPr>
                    </a:p>
                  </a:txBody>
                  <a:tcPr/>
                </a:tc>
                <a:extLst>
                  <a:ext uri="{0D108BD9-81ED-4DB2-BD59-A6C34878D82A}">
                    <a16:rowId xmlns:a16="http://schemas.microsoft.com/office/drawing/2014/main" val="2933095730"/>
                  </a:ext>
                </a:extLst>
              </a:tr>
            </a:tbl>
          </a:graphicData>
        </a:graphic>
      </p:graphicFrame>
    </p:spTree>
    <p:extLst>
      <p:ext uri="{BB962C8B-B14F-4D97-AF65-F5344CB8AC3E}">
        <p14:creationId xmlns:p14="http://schemas.microsoft.com/office/powerpoint/2010/main" val="984067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6D5D2-E43B-4617-B5BF-4BC9162783F7}"/>
              </a:ext>
            </a:extLst>
          </p:cNvPr>
          <p:cNvSpPr>
            <a:spLocks noGrp="1"/>
          </p:cNvSpPr>
          <p:nvPr>
            <p:ph type="title"/>
          </p:nvPr>
        </p:nvSpPr>
        <p:spPr/>
        <p:txBody>
          <a:bodyPr/>
          <a:lstStyle/>
          <a:p>
            <a:r>
              <a:rPr lang="sr-Latn-ME" sz="3400" b="1" cap="all">
                <a:solidFill>
                  <a:srgbClr val="000000"/>
                </a:solidFill>
                <a:latin typeface="Gotham SSm A"/>
              </a:rPr>
              <a:t>Pipeline - </a:t>
            </a:r>
            <a:r>
              <a:rPr lang="en-US" sz="3400" b="1" cap="all">
                <a:solidFill>
                  <a:srgbClr val="000000"/>
                </a:solidFill>
                <a:latin typeface="Gotham SSm A"/>
              </a:rPr>
              <a:t>Protočna obrada</a:t>
            </a:r>
          </a:p>
        </p:txBody>
      </p:sp>
      <p:pic>
        <p:nvPicPr>
          <p:cNvPr id="5" name="Content Placeholder 4">
            <a:extLst>
              <a:ext uri="{FF2B5EF4-FFF2-40B4-BE49-F238E27FC236}">
                <a16:creationId xmlns:a16="http://schemas.microsoft.com/office/drawing/2014/main" id="{41E098BE-6C68-4911-A19A-7F40399A5B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33126" y="2309656"/>
            <a:ext cx="7325747" cy="2238687"/>
          </a:xfrm>
        </p:spPr>
      </p:pic>
      <p:sp>
        <p:nvSpPr>
          <p:cNvPr id="6" name="TextBox 5">
            <a:extLst>
              <a:ext uri="{FF2B5EF4-FFF2-40B4-BE49-F238E27FC236}">
                <a16:creationId xmlns:a16="http://schemas.microsoft.com/office/drawing/2014/main" id="{85A592AC-A22B-453D-9CBF-5A22CFE45508}"/>
              </a:ext>
            </a:extLst>
          </p:cNvPr>
          <p:cNvSpPr txBox="1"/>
          <p:nvPr/>
        </p:nvSpPr>
        <p:spPr>
          <a:xfrm>
            <a:off x="7105473" y="4317510"/>
            <a:ext cx="2575421" cy="461665"/>
          </a:xfrm>
          <a:prstGeom prst="rect">
            <a:avLst/>
          </a:prstGeom>
          <a:noFill/>
        </p:spPr>
        <p:txBody>
          <a:bodyPr wrap="square" rtlCol="0">
            <a:spAutoFit/>
          </a:bodyPr>
          <a:lstStyle/>
          <a:p>
            <a:r>
              <a:rPr lang="sr-Latn-ME" sz="1200"/>
              <a:t>Izvor: </a:t>
            </a:r>
            <a:r>
              <a:rPr lang="en-US" sz="1200"/>
              <a:t>Computer Architecture</a:t>
            </a:r>
            <a:r>
              <a:rPr lang="sr-Latn-ME" sz="1200"/>
              <a:t> - </a:t>
            </a:r>
            <a:endParaRPr lang="en-US" sz="1200"/>
          </a:p>
          <a:p>
            <a:r>
              <a:rPr lang="en-US" sz="1200"/>
              <a:t>Princeton University</a:t>
            </a:r>
            <a:r>
              <a:rPr lang="sr-Latn-ME" sz="1200"/>
              <a:t>, Coursera</a:t>
            </a:r>
            <a:endParaRPr lang="en-US" sz="1200"/>
          </a:p>
        </p:txBody>
      </p:sp>
      <p:sp>
        <p:nvSpPr>
          <p:cNvPr id="7" name="TextBox 6">
            <a:extLst>
              <a:ext uri="{FF2B5EF4-FFF2-40B4-BE49-F238E27FC236}">
                <a16:creationId xmlns:a16="http://schemas.microsoft.com/office/drawing/2014/main" id="{6A82AE2D-35BC-4B17-B2F0-79B004F1D3B4}"/>
              </a:ext>
            </a:extLst>
          </p:cNvPr>
          <p:cNvSpPr txBox="1"/>
          <p:nvPr/>
        </p:nvSpPr>
        <p:spPr>
          <a:xfrm>
            <a:off x="2856179" y="4418448"/>
            <a:ext cx="1275414" cy="1862048"/>
          </a:xfrm>
          <a:prstGeom prst="rect">
            <a:avLst/>
          </a:prstGeom>
          <a:noFill/>
        </p:spPr>
        <p:txBody>
          <a:bodyPr wrap="none" rtlCol="0">
            <a:spAutoFit/>
          </a:bodyPr>
          <a:lstStyle/>
          <a:p>
            <a:r>
              <a:rPr lang="sr-Latn-ME" sz="2300" b="1">
                <a:solidFill>
                  <a:schemeClr val="accent6">
                    <a:lumMod val="60000"/>
                    <a:lumOff val="40000"/>
                  </a:schemeClr>
                </a:solidFill>
              </a:rPr>
              <a:t>F</a:t>
            </a:r>
            <a:r>
              <a:rPr lang="sr-Latn-ME"/>
              <a:t>etch</a:t>
            </a:r>
          </a:p>
          <a:p>
            <a:r>
              <a:rPr lang="sr-Latn-ME" sz="2300" b="1">
                <a:solidFill>
                  <a:schemeClr val="accent6">
                    <a:lumMod val="60000"/>
                    <a:lumOff val="40000"/>
                  </a:schemeClr>
                </a:solidFill>
              </a:rPr>
              <a:t>D</a:t>
            </a:r>
            <a:r>
              <a:rPr lang="sr-Latn-ME"/>
              <a:t>ecode</a:t>
            </a:r>
          </a:p>
          <a:p>
            <a:r>
              <a:rPr lang="sr-Latn-ME"/>
              <a:t>e</a:t>
            </a:r>
            <a:r>
              <a:rPr lang="sr-Latn-ME" sz="2300" b="1">
                <a:solidFill>
                  <a:schemeClr val="accent6">
                    <a:lumMod val="60000"/>
                    <a:lumOff val="40000"/>
                  </a:schemeClr>
                </a:solidFill>
              </a:rPr>
              <a:t>X</a:t>
            </a:r>
            <a:r>
              <a:rPr lang="sr-Latn-ME"/>
              <a:t>ecute</a:t>
            </a:r>
          </a:p>
          <a:p>
            <a:r>
              <a:rPr lang="sr-Latn-ME" sz="2300" b="1">
                <a:solidFill>
                  <a:schemeClr val="accent6">
                    <a:lumMod val="60000"/>
                    <a:lumOff val="40000"/>
                  </a:schemeClr>
                </a:solidFill>
              </a:rPr>
              <a:t>M</a:t>
            </a:r>
            <a:r>
              <a:rPr lang="sr-Latn-ME"/>
              <a:t>emory</a:t>
            </a:r>
          </a:p>
          <a:p>
            <a:r>
              <a:rPr lang="sr-Latn-ME" sz="2300" b="1">
                <a:solidFill>
                  <a:schemeClr val="accent6">
                    <a:lumMod val="60000"/>
                    <a:lumOff val="40000"/>
                  </a:schemeClr>
                </a:solidFill>
              </a:rPr>
              <a:t>W</a:t>
            </a:r>
            <a:r>
              <a:rPr lang="sr-Latn-ME"/>
              <a:t>rite-back</a:t>
            </a:r>
            <a:endParaRPr lang="en-US"/>
          </a:p>
        </p:txBody>
      </p:sp>
    </p:spTree>
    <p:extLst>
      <p:ext uri="{BB962C8B-B14F-4D97-AF65-F5344CB8AC3E}">
        <p14:creationId xmlns:p14="http://schemas.microsoft.com/office/powerpoint/2010/main" val="113318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C6E55-559E-4426-8437-1B5B83C02B9B}"/>
              </a:ext>
            </a:extLst>
          </p:cNvPr>
          <p:cNvSpPr>
            <a:spLocks noGrp="1"/>
          </p:cNvSpPr>
          <p:nvPr>
            <p:ph type="title"/>
          </p:nvPr>
        </p:nvSpPr>
        <p:spPr/>
        <p:txBody>
          <a:bodyPr/>
          <a:lstStyle/>
          <a:p>
            <a:r>
              <a:rPr lang="sr-Latn-ME" sz="3400" b="1" cap="all">
                <a:solidFill>
                  <a:srgbClr val="000000"/>
                </a:solidFill>
                <a:latin typeface="Gotham SSm A"/>
              </a:rPr>
              <a:t>Superskalarni procesor</a:t>
            </a:r>
            <a:r>
              <a:rPr lang="en-US" sz="3400" b="1" cap="all">
                <a:solidFill>
                  <a:srgbClr val="000000"/>
                </a:solidFill>
                <a:latin typeface="Gotham SSm A"/>
              </a:rPr>
              <a:t>i</a:t>
            </a:r>
            <a:r>
              <a:rPr lang="sr-Latn-ME" sz="3400" b="1" cap="all">
                <a:solidFill>
                  <a:srgbClr val="000000"/>
                </a:solidFill>
                <a:latin typeface="Gotham SSm A"/>
              </a:rPr>
              <a:t>, veliki i veći</a:t>
            </a:r>
            <a:endParaRPr lang="en-US" sz="3400" b="1" cap="all">
              <a:solidFill>
                <a:srgbClr val="000000"/>
              </a:solidFill>
              <a:latin typeface="Gotham SSm A"/>
            </a:endParaRPr>
          </a:p>
        </p:txBody>
      </p:sp>
      <p:pic>
        <p:nvPicPr>
          <p:cNvPr id="5" name="Content Placeholder 4">
            <a:extLst>
              <a:ext uri="{FF2B5EF4-FFF2-40B4-BE49-F238E27FC236}">
                <a16:creationId xmlns:a16="http://schemas.microsoft.com/office/drawing/2014/main" id="{29CB80F1-B369-47F3-9867-B48AA4DBF24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11210"/>
            <a:ext cx="5199139" cy="2589295"/>
          </a:xfrm>
        </p:spPr>
      </p:pic>
      <p:pic>
        <p:nvPicPr>
          <p:cNvPr id="7" name="Picture 6">
            <a:extLst>
              <a:ext uri="{FF2B5EF4-FFF2-40B4-BE49-F238E27FC236}">
                <a16:creationId xmlns:a16="http://schemas.microsoft.com/office/drawing/2014/main" id="{079ADB47-2068-40C6-A16D-20AF4D8EDA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5583" y="2511210"/>
            <a:ext cx="6503724" cy="2891300"/>
          </a:xfrm>
          <a:prstGeom prst="rect">
            <a:avLst/>
          </a:prstGeom>
        </p:spPr>
      </p:pic>
      <p:cxnSp>
        <p:nvCxnSpPr>
          <p:cNvPr id="9" name="Straight Connector 8">
            <a:extLst>
              <a:ext uri="{FF2B5EF4-FFF2-40B4-BE49-F238E27FC236}">
                <a16:creationId xmlns:a16="http://schemas.microsoft.com/office/drawing/2014/main" id="{4104507F-D672-4B68-B52A-D9EA7E2441C8}"/>
              </a:ext>
            </a:extLst>
          </p:cNvPr>
          <p:cNvCxnSpPr>
            <a:cxnSpLocks/>
          </p:cNvCxnSpPr>
          <p:nvPr/>
        </p:nvCxnSpPr>
        <p:spPr>
          <a:xfrm>
            <a:off x="4882393" y="1582775"/>
            <a:ext cx="0" cy="4748169"/>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789970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30DAB-E54A-4B0C-AA26-BBEE1B4274D0}"/>
              </a:ext>
            </a:extLst>
          </p:cNvPr>
          <p:cNvSpPr>
            <a:spLocks noGrp="1"/>
          </p:cNvSpPr>
          <p:nvPr>
            <p:ph type="title"/>
          </p:nvPr>
        </p:nvSpPr>
        <p:spPr/>
        <p:txBody>
          <a:bodyPr/>
          <a:lstStyle/>
          <a:p>
            <a:r>
              <a:rPr lang="en-US" sz="3400" b="1" cap="all">
                <a:solidFill>
                  <a:srgbClr val="000000"/>
                </a:solidFill>
                <a:latin typeface="Gotham SSm A"/>
              </a:rPr>
              <a:t>Perceptron - Rosenblatt, 195</a:t>
            </a:r>
            <a:r>
              <a:rPr lang="sr-Latn-ME" sz="3400" b="1" cap="all">
                <a:solidFill>
                  <a:srgbClr val="000000"/>
                </a:solidFill>
                <a:latin typeface="Gotham SSm A"/>
              </a:rPr>
              <a:t>7</a:t>
            </a:r>
            <a:endParaRPr lang="en-US" sz="3400" b="1" cap="all">
              <a:solidFill>
                <a:srgbClr val="000000"/>
              </a:solidFill>
              <a:latin typeface="Gotham SSm A"/>
            </a:endParaRPr>
          </a:p>
        </p:txBody>
      </p:sp>
      <p:pic>
        <p:nvPicPr>
          <p:cNvPr id="9" name="Content Placeholder 8">
            <a:extLst>
              <a:ext uri="{FF2B5EF4-FFF2-40B4-BE49-F238E27FC236}">
                <a16:creationId xmlns:a16="http://schemas.microsoft.com/office/drawing/2014/main" id="{110E1A7E-5208-4A1D-B9C3-80969ECC448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1875" y="1758514"/>
            <a:ext cx="3924052" cy="4351338"/>
          </a:xfrm>
        </p:spPr>
      </p:pic>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B110AA2C-D861-4DDF-A550-26D54BB6D4D3}"/>
                  </a:ext>
                </a:extLst>
              </p:cNvPr>
              <p:cNvSpPr txBox="1"/>
              <p:nvPr/>
            </p:nvSpPr>
            <p:spPr>
              <a:xfrm>
                <a:off x="4995291" y="2057226"/>
                <a:ext cx="7084632" cy="3753913"/>
              </a:xfrm>
              <a:prstGeom prst="rect">
                <a:avLst/>
              </a:prstGeom>
              <a:noFill/>
            </p:spPr>
            <p:txBody>
              <a:bodyPr wrap="none" rtlCol="0">
                <a:spAutoFit/>
              </a:bodyPr>
              <a:lstStyle/>
              <a:p>
                <a:r>
                  <a:rPr lang="en-US"/>
                  <a:t>Perceptron je algoritam za binarnu klasifikaciju.</a:t>
                </a:r>
              </a:p>
              <a:p>
                <a:r>
                  <a:rPr lang="en-US"/>
                  <a:t>Izmi</a:t>
                </a:r>
                <a:r>
                  <a:rPr lang="sr-Latn-ME"/>
                  <a:t>šljen je na Cornell</a:t>
                </a:r>
                <a:r>
                  <a:rPr lang="en-US"/>
                  <a:t> Univerzitetu</a:t>
                </a:r>
                <a:r>
                  <a:rPr lang="sr-Latn-ME"/>
                  <a:t>, i prvenstvono je zamišljen kao mašina</a:t>
                </a:r>
              </a:p>
              <a:p>
                <a:r>
                  <a:rPr lang="sr-Latn-ME"/>
                  <a:t>a ne kao program.</a:t>
                </a:r>
              </a:p>
              <a:p>
                <a:endParaRPr lang="sr-Latn-ME"/>
              </a:p>
              <a:p>
                <a:r>
                  <a:rPr lang="sr-Latn-ME"/>
                  <a:t>Perceptron klasifikuje ulazni objekat formulom:</a:t>
                </a:r>
                <a:endParaRPr lang="en-US"/>
              </a:p>
              <a:p>
                <a:pPr/>
                <a14:m>
                  <m:oMathPara xmlns:m="http://schemas.openxmlformats.org/officeDocument/2006/math">
                    <m:oMathParaPr>
                      <m:jc m:val="centerGroup"/>
                    </m:oMathParaPr>
                    <m:oMath xmlns:m="http://schemas.openxmlformats.org/officeDocument/2006/math">
                      <m:r>
                        <a:rPr lang="sr-Latn-ME" sz="1500" i="1">
                          <a:latin typeface="Cambria Math" panose="02040503050406030204" pitchFamily="18" charset="0"/>
                        </a:rPr>
                        <m:t>𝑟𝑒𝑧𝑢𝑙𝑡𝑎</m:t>
                      </m:r>
                      <m:r>
                        <a:rPr lang="en-US" sz="1500" i="1">
                          <a:latin typeface="Cambria Math" panose="02040503050406030204" pitchFamily="18" charset="0"/>
                        </a:rPr>
                        <m:t>𝑡</m:t>
                      </m:r>
                      <m:r>
                        <a:rPr lang="en-US" sz="1500" i="1">
                          <a:latin typeface="Cambria Math" panose="02040503050406030204" pitchFamily="18" charset="0"/>
                        </a:rPr>
                        <m:t>=</m:t>
                      </m:r>
                      <m:r>
                        <a:rPr lang="sr-Latn-ME" sz="1500" b="0" i="1" smtClean="0">
                          <a:latin typeface="Cambria Math" panose="02040503050406030204" pitchFamily="18" charset="0"/>
                        </a:rPr>
                        <m:t>𝑠𝑖𝑔𝑛</m:t>
                      </m:r>
                      <m:r>
                        <a:rPr lang="sr-Latn-ME" sz="1500" b="0" i="1" smtClean="0">
                          <a:latin typeface="Cambria Math" panose="02040503050406030204" pitchFamily="18" charset="0"/>
                        </a:rPr>
                        <m:t>(</m:t>
                      </m:r>
                      <m:sSub>
                        <m:sSubPr>
                          <m:ctrlPr>
                            <a:rPr lang="en-US" sz="1500" b="0" i="1" smtClean="0">
                              <a:latin typeface="Cambria Math" panose="02040503050406030204" pitchFamily="18" charset="0"/>
                            </a:rPr>
                          </m:ctrlPr>
                        </m:sSubPr>
                        <m:e>
                          <m:sSup>
                            <m:sSupPr>
                              <m:ctrlPr>
                                <a:rPr lang="en-US" sz="1500" b="0" i="1" smtClean="0">
                                  <a:latin typeface="Cambria Math" panose="02040503050406030204" pitchFamily="18" charset="0"/>
                                </a:rPr>
                              </m:ctrlPr>
                            </m:sSupPr>
                            <m:e>
                              <m:r>
                                <a:rPr lang="en-US" sz="1500" b="0" i="1" smtClean="0">
                                  <a:latin typeface="Cambria Math" panose="02040503050406030204" pitchFamily="18" charset="0"/>
                                </a:rPr>
                                <m:t>𝑥</m:t>
                              </m:r>
                            </m:e>
                            <m:sup>
                              <m:r>
                                <a:rPr lang="en-US" sz="1500" b="0" i="1" smtClean="0">
                                  <a:latin typeface="Cambria Math" panose="02040503050406030204" pitchFamily="18" charset="0"/>
                                </a:rPr>
                                <m:t>𝑇</m:t>
                              </m:r>
                            </m:sup>
                          </m:sSup>
                          <m:r>
                            <a:rPr lang="en-US" sz="1500" b="0" i="1" smtClean="0">
                              <a:latin typeface="Cambria Math" panose="02040503050406030204" pitchFamily="18" charset="0"/>
                            </a:rPr>
                            <m:t> </m:t>
                          </m:r>
                          <m:r>
                            <a:rPr lang="en-US" sz="1500" b="0" i="1" smtClean="0">
                              <a:latin typeface="Cambria Math" panose="02040503050406030204" pitchFamily="18" charset="0"/>
                            </a:rPr>
                            <m:t>𝑤</m:t>
                          </m:r>
                          <m:r>
                            <a:rPr lang="sr-Latn-ME" sz="1500" b="0" i="1" smtClean="0">
                              <a:latin typeface="Cambria Math" panose="02040503050406030204" pitchFamily="18" charset="0"/>
                            </a:rPr>
                            <m:t>)</m:t>
                          </m:r>
                          <m:r>
                            <a:rPr lang="en-US" sz="1500" b="0" i="1" smtClean="0">
                              <a:latin typeface="Cambria Math" panose="02040503050406030204" pitchFamily="18" charset="0"/>
                            </a:rPr>
                            <m:t>=</m:t>
                          </m:r>
                          <m:r>
                            <a:rPr lang="sr-Latn-ME" sz="1500" b="0" i="1" smtClean="0">
                              <a:latin typeface="Cambria Math" panose="02040503050406030204" pitchFamily="18" charset="0"/>
                            </a:rPr>
                            <m:t>𝑠𝑖𝑔𝑛</m:t>
                          </m:r>
                          <m:r>
                            <a:rPr lang="sr-Latn-ME" sz="1500" b="0" i="1" smtClean="0">
                              <a:latin typeface="Cambria Math" panose="02040503050406030204" pitchFamily="18" charset="0"/>
                            </a:rPr>
                            <m:t>(</m:t>
                          </m:r>
                          <m:r>
                            <a:rPr lang="en-US" sz="1500" b="0" i="1" smtClean="0">
                              <a:latin typeface="Cambria Math" panose="02040503050406030204" pitchFamily="18" charset="0"/>
                            </a:rPr>
                            <m:t>𝑤</m:t>
                          </m:r>
                        </m:e>
                        <m:sub>
                          <m:r>
                            <a:rPr lang="en-US" sz="1500" b="0" i="1" smtClean="0">
                              <a:latin typeface="Cambria Math" panose="02040503050406030204" pitchFamily="18" charset="0"/>
                            </a:rPr>
                            <m:t>0</m:t>
                          </m:r>
                        </m:sub>
                      </m:sSub>
                      <m:r>
                        <a:rPr lang="en-US" sz="1500" b="0" i="1" smtClean="0">
                          <a:latin typeface="Cambria Math" panose="02040503050406030204" pitchFamily="18" charset="0"/>
                        </a:rPr>
                        <m:t>+</m:t>
                      </m:r>
                      <m:nary>
                        <m:naryPr>
                          <m:chr m:val="∑"/>
                          <m:ctrlPr>
                            <a:rPr lang="en-US" sz="1500" b="0" i="1" smtClean="0">
                              <a:latin typeface="Cambria Math" panose="02040503050406030204" pitchFamily="18" charset="0"/>
                            </a:rPr>
                          </m:ctrlPr>
                        </m:naryPr>
                        <m:sub>
                          <m:r>
                            <m:rPr>
                              <m:brk m:alnAt="23"/>
                            </m:rPr>
                            <a:rPr lang="en-US" sz="1500" b="0" i="1" smtClean="0">
                              <a:latin typeface="Cambria Math" panose="02040503050406030204" pitchFamily="18" charset="0"/>
                            </a:rPr>
                            <m:t>𝑖</m:t>
                          </m:r>
                          <m:r>
                            <a:rPr lang="en-US" sz="1500" b="0" i="1" smtClean="0">
                              <a:latin typeface="Cambria Math" panose="02040503050406030204" pitchFamily="18" charset="0"/>
                            </a:rPr>
                            <m:t>=1</m:t>
                          </m:r>
                        </m:sub>
                        <m:sup>
                          <m:r>
                            <m:rPr>
                              <m:brk m:alnAt="7"/>
                            </m:rPr>
                            <a:rPr lang="en-US" sz="1500" i="1">
                              <a:latin typeface="Cambria Math" panose="02040503050406030204" pitchFamily="18" charset="0"/>
                            </a:rPr>
                            <m:t>#</m:t>
                          </m:r>
                          <m:r>
                            <a:rPr lang="en-US" sz="1500" i="1">
                              <a:latin typeface="Cambria Math" panose="02040503050406030204" pitchFamily="18" charset="0"/>
                            </a:rPr>
                            <m:t>𝑜𝑑𝑙𝑖𝑘𝑎</m:t>
                          </m:r>
                        </m:sup>
                        <m:e>
                          <m:sSub>
                            <m:sSubPr>
                              <m:ctrlPr>
                                <a:rPr lang="en-US" sz="1500" i="1">
                                  <a:latin typeface="Cambria Math" panose="02040503050406030204" pitchFamily="18" charset="0"/>
                                </a:rPr>
                              </m:ctrlPr>
                            </m:sSubPr>
                            <m:e>
                              <m:r>
                                <a:rPr lang="en-US" sz="1500" i="1">
                                  <a:latin typeface="Cambria Math" panose="02040503050406030204" pitchFamily="18" charset="0"/>
                                </a:rPr>
                                <m:t>𝑥</m:t>
                              </m:r>
                            </m:e>
                            <m:sub>
                              <m:r>
                                <a:rPr lang="en-US" sz="1500" i="1">
                                  <a:latin typeface="Cambria Math" panose="02040503050406030204" pitchFamily="18" charset="0"/>
                                </a:rPr>
                                <m:t>𝑖</m:t>
                              </m:r>
                            </m:sub>
                          </m:sSub>
                          <m:r>
                            <a:rPr lang="en-US" sz="1500" i="1">
                              <a:latin typeface="Cambria Math" panose="02040503050406030204" pitchFamily="18" charset="0"/>
                            </a:rPr>
                            <m:t>∗</m:t>
                          </m:r>
                          <m:sSub>
                            <m:sSubPr>
                              <m:ctrlPr>
                                <a:rPr lang="en-US" sz="1500" i="1">
                                  <a:latin typeface="Cambria Math" panose="02040503050406030204" pitchFamily="18" charset="0"/>
                                </a:rPr>
                              </m:ctrlPr>
                            </m:sSubPr>
                            <m:e>
                              <m:r>
                                <a:rPr lang="en-US" sz="1500" i="1">
                                  <a:latin typeface="Cambria Math" panose="02040503050406030204" pitchFamily="18" charset="0"/>
                                </a:rPr>
                                <m:t>𝑤</m:t>
                              </m:r>
                            </m:e>
                            <m:sub>
                              <m:r>
                                <a:rPr lang="en-US" sz="1500" i="1">
                                  <a:latin typeface="Cambria Math" panose="02040503050406030204" pitchFamily="18" charset="0"/>
                                </a:rPr>
                                <m:t>𝑖</m:t>
                              </m:r>
                            </m:sub>
                          </m:sSub>
                        </m:e>
                      </m:nary>
                      <m:r>
                        <a:rPr lang="sr-Latn-ME" sz="1500" b="0" i="1" smtClean="0">
                          <a:latin typeface="Cambria Math" panose="02040503050406030204" pitchFamily="18" charset="0"/>
                        </a:rPr>
                        <m:t>)</m:t>
                      </m:r>
                    </m:oMath>
                  </m:oMathPara>
                </a14:m>
                <a:endParaRPr lang="en-US" sz="1500" i="1">
                  <a:latin typeface="Cambria Math" panose="02040503050406030204" pitchFamily="18" charset="0"/>
                </a:endParaRPr>
              </a:p>
              <a:p>
                <a:endParaRPr lang="en-US"/>
              </a:p>
              <a:p>
                <a:r>
                  <a:rPr lang="sr-Latn-ME"/>
                  <a:t>A, vrijednost koju teži da umanji je:</a:t>
                </a:r>
              </a:p>
              <a:p>
                <a:pPr/>
                <a14:m>
                  <m:oMathPara xmlns:m="http://schemas.openxmlformats.org/officeDocument/2006/math">
                    <m:oMathParaPr>
                      <m:jc m:val="centerGroup"/>
                    </m:oMathParaPr>
                    <m:oMath xmlns:m="http://schemas.openxmlformats.org/officeDocument/2006/math">
                      <m:r>
                        <a:rPr lang="en-US" sz="1500" i="1" smtClean="0">
                          <a:latin typeface="Cambria Math" panose="02040503050406030204" pitchFamily="18" charset="0"/>
                          <a:ea typeface="Cambria Math" panose="02040503050406030204" pitchFamily="18" charset="0"/>
                        </a:rPr>
                        <m:t>ℒ</m:t>
                      </m:r>
                      <m:r>
                        <a:rPr lang="en-US" sz="1500" b="0" i="1" smtClean="0">
                          <a:latin typeface="Cambria Math" panose="02040503050406030204" pitchFamily="18" charset="0"/>
                          <a:ea typeface="Cambria Math" panose="02040503050406030204" pitchFamily="18" charset="0"/>
                        </a:rPr>
                        <m:t>=−</m:t>
                      </m:r>
                      <m:nary>
                        <m:naryPr>
                          <m:chr m:val="∑"/>
                          <m:ctrlPr>
                            <a:rPr lang="en-US" sz="1500" b="0" i="1" smtClean="0">
                              <a:latin typeface="Cambria Math" panose="02040503050406030204" pitchFamily="18" charset="0"/>
                              <a:ea typeface="Cambria Math" panose="02040503050406030204" pitchFamily="18" charset="0"/>
                            </a:rPr>
                          </m:ctrlPr>
                        </m:naryPr>
                        <m:sub>
                          <m:r>
                            <m:rPr>
                              <m:brk m:alnAt="23"/>
                            </m:rPr>
                            <a:rPr lang="en-US" sz="1500" b="0" i="1" smtClean="0">
                              <a:latin typeface="Cambria Math" panose="02040503050406030204" pitchFamily="18" charset="0"/>
                              <a:ea typeface="Cambria Math" panose="02040503050406030204" pitchFamily="18" charset="0"/>
                            </a:rPr>
                            <m:t>𝑖</m:t>
                          </m:r>
                          <m:r>
                            <a:rPr lang="en-US" sz="1500" b="0" i="1" smtClean="0">
                              <a:latin typeface="Cambria Math" panose="02040503050406030204" pitchFamily="18" charset="0"/>
                              <a:ea typeface="Cambria Math" panose="02040503050406030204" pitchFamily="18" charset="0"/>
                            </a:rPr>
                            <m:t>=1</m:t>
                          </m:r>
                        </m:sub>
                        <m:sup>
                          <m:r>
                            <m:rPr>
                              <m:brk m:alnAt="7"/>
                            </m:rPr>
                            <a:rPr lang="en-US" sz="1500" i="1">
                              <a:latin typeface="Cambria Math" panose="02040503050406030204" pitchFamily="18" charset="0"/>
                              <a:ea typeface="Cambria Math" panose="02040503050406030204" pitchFamily="18" charset="0"/>
                            </a:rPr>
                            <m:t>#</m:t>
                          </m:r>
                          <m:r>
                            <a:rPr lang="en-US" sz="1500" i="1">
                              <a:latin typeface="Cambria Math" panose="02040503050406030204" pitchFamily="18" charset="0"/>
                              <a:ea typeface="Cambria Math" panose="02040503050406030204" pitchFamily="18" charset="0"/>
                            </a:rPr>
                            <m:t>𝑜𝑏𝑗𝑒𝑘𝑎𝑡𝑎</m:t>
                          </m:r>
                        </m:sup>
                        <m:e>
                          <m:d>
                            <m:dPr>
                              <m:ctrlPr>
                                <a:rPr lang="en-US" sz="1500" b="0" i="1" smtClean="0">
                                  <a:latin typeface="Cambria Math" panose="02040503050406030204" pitchFamily="18" charset="0"/>
                                  <a:ea typeface="Cambria Math" panose="02040503050406030204" pitchFamily="18" charset="0"/>
                                </a:rPr>
                              </m:ctrlPr>
                            </m:dPr>
                            <m:e>
                              <m:sSub>
                                <m:sSubPr>
                                  <m:ctrlPr>
                                    <a:rPr lang="en-US" sz="1500" i="1">
                                      <a:latin typeface="Cambria Math" panose="02040503050406030204" pitchFamily="18" charset="0"/>
                                      <a:ea typeface="Cambria Math" panose="02040503050406030204" pitchFamily="18" charset="0"/>
                                    </a:rPr>
                                  </m:ctrlPr>
                                </m:sSubPr>
                                <m:e>
                                  <m:r>
                                    <a:rPr lang="en-US" sz="1500" i="1">
                                      <a:latin typeface="Cambria Math" panose="02040503050406030204" pitchFamily="18" charset="0"/>
                                      <a:ea typeface="Cambria Math" panose="02040503050406030204" pitchFamily="18" charset="0"/>
                                    </a:rPr>
                                    <m:t>𝑦</m:t>
                                  </m:r>
                                </m:e>
                                <m:sub>
                                  <m:r>
                                    <a:rPr lang="en-US" sz="1500" i="1">
                                      <a:latin typeface="Cambria Math" panose="02040503050406030204" pitchFamily="18" charset="0"/>
                                      <a:ea typeface="Cambria Math" panose="02040503050406030204" pitchFamily="18" charset="0"/>
                                    </a:rPr>
                                    <m:t>𝑖</m:t>
                                  </m:r>
                                </m:sub>
                              </m:sSub>
                              <m:r>
                                <a:rPr lang="en-US" sz="1500" i="1">
                                  <a:latin typeface="Cambria Math" panose="02040503050406030204" pitchFamily="18" charset="0"/>
                                  <a:ea typeface="Cambria Math" panose="02040503050406030204" pitchFamily="18" charset="0"/>
                                </a:rPr>
                                <m:t>∗</m:t>
                              </m:r>
                              <m:sSubSup>
                                <m:sSubSupPr>
                                  <m:ctrlPr>
                                    <a:rPr lang="en-US" sz="1500" i="1" smtClean="0">
                                      <a:latin typeface="Cambria Math" panose="02040503050406030204" pitchFamily="18" charset="0"/>
                                      <a:ea typeface="Cambria Math" panose="02040503050406030204" pitchFamily="18" charset="0"/>
                                    </a:rPr>
                                  </m:ctrlPr>
                                </m:sSubSupPr>
                                <m:e>
                                  <m:r>
                                    <a:rPr lang="en-US" sz="1500" i="1">
                                      <a:latin typeface="Cambria Math" panose="02040503050406030204" pitchFamily="18" charset="0"/>
                                      <a:ea typeface="Cambria Math" panose="02040503050406030204" pitchFamily="18" charset="0"/>
                                    </a:rPr>
                                    <m:t>𝑥</m:t>
                                  </m:r>
                                </m:e>
                                <m:sub>
                                  <m:r>
                                    <a:rPr lang="en-US" sz="1500" i="1">
                                      <a:latin typeface="Cambria Math" panose="02040503050406030204" pitchFamily="18" charset="0"/>
                                      <a:ea typeface="Cambria Math" panose="02040503050406030204" pitchFamily="18" charset="0"/>
                                    </a:rPr>
                                    <m:t>𝑖</m:t>
                                  </m:r>
                                </m:sub>
                                <m:sup>
                                  <m:r>
                                    <a:rPr lang="en-US" sz="1500" i="1" smtClean="0">
                                      <a:latin typeface="Cambria Math" panose="02040503050406030204" pitchFamily="18" charset="0"/>
                                      <a:ea typeface="Cambria Math" panose="02040503050406030204" pitchFamily="18" charset="0"/>
                                    </a:rPr>
                                    <m:t>𝑇</m:t>
                                  </m:r>
                                </m:sup>
                              </m:sSubSup>
                              <m:r>
                                <a:rPr lang="en-US" sz="1500" i="1">
                                  <a:latin typeface="Cambria Math" panose="02040503050406030204" pitchFamily="18" charset="0"/>
                                  <a:ea typeface="Cambria Math" panose="02040503050406030204" pitchFamily="18" charset="0"/>
                                </a:rPr>
                                <m:t>𝑤</m:t>
                              </m:r>
                            </m:e>
                          </m:d>
                          <m:r>
                            <m:rPr>
                              <m:nor/>
                            </m:rPr>
                            <a:rPr lang="en-US" sz="1500" b="0" i="0" smtClean="0">
                              <a:latin typeface="Cambria Math" panose="02040503050406030204" pitchFamily="18" charset="0"/>
                              <a:ea typeface="Cambria Math" panose="02040503050406030204" pitchFamily="18" charset="0"/>
                            </a:rPr>
                            <m:t> </m:t>
                          </m:r>
                          <m:r>
                            <m:rPr>
                              <m:nor/>
                            </m:rPr>
                            <a:rPr lang="en-US" sz="1500"/>
                            <m:t>𝟙</m:t>
                          </m:r>
                          <m:sSub>
                            <m:sSubPr>
                              <m:ctrlPr>
                                <a:rPr lang="en-US" sz="1500" b="0" i="1" smtClean="0">
                                  <a:latin typeface="Cambria Math" panose="02040503050406030204" pitchFamily="18" charset="0"/>
                                  <a:ea typeface="Cambria Math" panose="02040503050406030204" pitchFamily="18" charset="0"/>
                                </a:rPr>
                              </m:ctrlPr>
                            </m:sSubPr>
                            <m:e>
                              <m:r>
                                <a:rPr lang="en-US" sz="1500" b="0" i="1" smtClean="0">
                                  <a:latin typeface="Cambria Math" panose="02040503050406030204" pitchFamily="18" charset="0"/>
                                  <a:ea typeface="Cambria Math" panose="02040503050406030204" pitchFamily="18" charset="0"/>
                                </a:rPr>
                                <m:t>{</m:t>
                              </m:r>
                              <m:r>
                                <a:rPr lang="en-US" sz="1500" b="0" i="1" smtClean="0">
                                  <a:latin typeface="Cambria Math" panose="02040503050406030204" pitchFamily="18" charset="0"/>
                                  <a:ea typeface="Cambria Math" panose="02040503050406030204" pitchFamily="18" charset="0"/>
                                </a:rPr>
                                <m:t>𝑦</m:t>
                              </m:r>
                            </m:e>
                            <m:sub>
                              <m:r>
                                <a:rPr lang="en-US" sz="1500" b="0" i="1" smtClean="0">
                                  <a:latin typeface="Cambria Math" panose="02040503050406030204" pitchFamily="18" charset="0"/>
                                  <a:ea typeface="Cambria Math" panose="02040503050406030204" pitchFamily="18" charset="0"/>
                                </a:rPr>
                                <m:t>𝑖</m:t>
                              </m:r>
                            </m:sub>
                          </m:sSub>
                          <m:r>
                            <a:rPr lang="en-US" sz="1500" b="0" i="1" smtClean="0">
                              <a:latin typeface="Cambria Math" panose="02040503050406030204" pitchFamily="18" charset="0"/>
                              <a:ea typeface="Cambria Math" panose="02040503050406030204" pitchFamily="18" charset="0"/>
                            </a:rPr>
                            <m:t> ≠</m:t>
                          </m:r>
                          <m:r>
                            <a:rPr lang="en-US" sz="1500" b="0" i="1" smtClean="0">
                              <a:latin typeface="Cambria Math" panose="02040503050406030204" pitchFamily="18" charset="0"/>
                              <a:ea typeface="Cambria Math" panose="02040503050406030204" pitchFamily="18" charset="0"/>
                            </a:rPr>
                            <m:t>𝑠𝑖𝑔𝑛</m:t>
                          </m:r>
                          <m:r>
                            <a:rPr lang="en-US" sz="1500" b="0" i="1" smtClean="0">
                              <a:latin typeface="Cambria Math" panose="02040503050406030204" pitchFamily="18" charset="0"/>
                              <a:ea typeface="Cambria Math" panose="02040503050406030204" pitchFamily="18" charset="0"/>
                            </a:rPr>
                            <m:t>(</m:t>
                          </m:r>
                          <m:sSubSup>
                            <m:sSubSupPr>
                              <m:ctrlPr>
                                <a:rPr lang="en-US" sz="1500" b="0" i="1" smtClean="0">
                                  <a:latin typeface="Cambria Math" panose="02040503050406030204" pitchFamily="18" charset="0"/>
                                  <a:ea typeface="Cambria Math" panose="02040503050406030204" pitchFamily="18" charset="0"/>
                                </a:rPr>
                              </m:ctrlPr>
                            </m:sSubSupPr>
                            <m:e>
                              <m:r>
                                <a:rPr lang="en-US" sz="1500" b="0" i="1" smtClean="0">
                                  <a:latin typeface="Cambria Math" panose="02040503050406030204" pitchFamily="18" charset="0"/>
                                  <a:ea typeface="Cambria Math" panose="02040503050406030204" pitchFamily="18" charset="0"/>
                                </a:rPr>
                                <m:t>𝑥</m:t>
                              </m:r>
                            </m:e>
                            <m:sub>
                              <m:r>
                                <a:rPr lang="en-US" sz="1500" b="0" i="1" smtClean="0">
                                  <a:latin typeface="Cambria Math" panose="02040503050406030204" pitchFamily="18" charset="0"/>
                                  <a:ea typeface="Cambria Math" panose="02040503050406030204" pitchFamily="18" charset="0"/>
                                </a:rPr>
                                <m:t>𝑖</m:t>
                              </m:r>
                            </m:sub>
                            <m:sup>
                              <m:r>
                                <a:rPr lang="en-US" sz="1500" b="0" i="1" smtClean="0">
                                  <a:latin typeface="Cambria Math" panose="02040503050406030204" pitchFamily="18" charset="0"/>
                                  <a:ea typeface="Cambria Math" panose="02040503050406030204" pitchFamily="18" charset="0"/>
                                </a:rPr>
                                <m:t>𝑇</m:t>
                              </m:r>
                            </m:sup>
                          </m:sSubSup>
                          <m:r>
                            <a:rPr lang="en-US" sz="1500" b="0" i="1" smtClean="0">
                              <a:latin typeface="Cambria Math" panose="02040503050406030204" pitchFamily="18" charset="0"/>
                              <a:ea typeface="Cambria Math" panose="02040503050406030204" pitchFamily="18" charset="0"/>
                            </a:rPr>
                            <m:t>𝑤</m:t>
                          </m:r>
                          <m:r>
                            <a:rPr lang="en-US" sz="1500" b="0" i="1" smtClean="0">
                              <a:latin typeface="Cambria Math" panose="02040503050406030204" pitchFamily="18" charset="0"/>
                              <a:ea typeface="Cambria Math" panose="02040503050406030204" pitchFamily="18" charset="0"/>
                            </a:rPr>
                            <m:t>)}</m:t>
                          </m:r>
                        </m:e>
                      </m:nary>
                    </m:oMath>
                  </m:oMathPara>
                </a14:m>
                <a:endParaRPr lang="en-US" sz="1500"/>
              </a:p>
              <a:p>
                <a:r>
                  <a:rPr lang="en-US"/>
                  <a:t>Gdje je </a:t>
                </a:r>
                <a14:m>
                  <m:oMath xmlns:m="http://schemas.openxmlformats.org/officeDocument/2006/math">
                    <m:r>
                      <a:rPr lang="en-US" b="0" i="1" smtClean="0">
                        <a:latin typeface="Cambria Math" panose="02040503050406030204" pitchFamily="18" charset="0"/>
                      </a:rPr>
                      <m:t>𝑦</m:t>
                    </m:r>
                    <m:r>
                      <a:rPr lang="en-US" b="0" i="1" smtClean="0">
                        <a:latin typeface="Cambria Math" panose="02040503050406030204" pitchFamily="18" charset="0"/>
                        <a:ea typeface="Cambria Math" panose="02040503050406030204" pitchFamily="18" charset="0"/>
                      </a:rPr>
                      <m:t>∊{−1, 1}</m:t>
                    </m:r>
                  </m:oMath>
                </a14:m>
                <a:endParaRPr lang="en-US"/>
              </a:p>
            </p:txBody>
          </p:sp>
        </mc:Choice>
        <mc:Fallback xmlns="">
          <p:sp>
            <p:nvSpPr>
              <p:cNvPr id="10" name="TextBox 9">
                <a:extLst>
                  <a:ext uri="{FF2B5EF4-FFF2-40B4-BE49-F238E27FC236}">
                    <a16:creationId xmlns:a16="http://schemas.microsoft.com/office/drawing/2014/main" id="{B110AA2C-D861-4DDF-A550-26D54BB6D4D3}"/>
                  </a:ext>
                </a:extLst>
              </p:cNvPr>
              <p:cNvSpPr txBox="1">
                <a:spLocks noRot="1" noChangeAspect="1" noMove="1" noResize="1" noEditPoints="1" noAdjustHandles="1" noChangeArrowheads="1" noChangeShapeType="1" noTextEdit="1"/>
              </p:cNvSpPr>
              <p:nvPr/>
            </p:nvSpPr>
            <p:spPr>
              <a:xfrm>
                <a:off x="4995291" y="2057226"/>
                <a:ext cx="7084632" cy="3753913"/>
              </a:xfrm>
              <a:prstGeom prst="rect">
                <a:avLst/>
              </a:prstGeom>
              <a:blipFill>
                <a:blip r:embed="rId3"/>
                <a:stretch>
                  <a:fillRect l="-688" t="-812"/>
                </a:stretch>
              </a:blipFill>
            </p:spPr>
            <p:txBody>
              <a:bodyPr/>
              <a:lstStyle/>
              <a:p>
                <a:r>
                  <a:rPr lang="en-US">
                    <a:noFill/>
                  </a:rPr>
                  <a:t> </a:t>
                </a:r>
              </a:p>
            </p:txBody>
          </p:sp>
        </mc:Fallback>
      </mc:AlternateContent>
    </p:spTree>
    <p:extLst>
      <p:ext uri="{BB962C8B-B14F-4D97-AF65-F5344CB8AC3E}">
        <p14:creationId xmlns:p14="http://schemas.microsoft.com/office/powerpoint/2010/main" val="2235807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D6A8F-684E-45E4-A6B3-F75417AA2AFC}"/>
              </a:ext>
            </a:extLst>
          </p:cNvPr>
          <p:cNvSpPr>
            <a:spLocks noGrp="1"/>
          </p:cNvSpPr>
          <p:nvPr>
            <p:ph type="title"/>
          </p:nvPr>
        </p:nvSpPr>
        <p:spPr/>
        <p:txBody>
          <a:bodyPr/>
          <a:lstStyle/>
          <a:p>
            <a:endParaRPr lang="en-US"/>
          </a:p>
        </p:txBody>
      </p:sp>
      <p:pic>
        <p:nvPicPr>
          <p:cNvPr id="10" name="Content Placeholder 9">
            <a:extLst>
              <a:ext uri="{FF2B5EF4-FFF2-40B4-BE49-F238E27FC236}">
                <a16:creationId xmlns:a16="http://schemas.microsoft.com/office/drawing/2014/main" id="{3C1F5C91-3667-4866-B351-5F2E0E39371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70852" y="1825625"/>
            <a:ext cx="7450295" cy="4351338"/>
          </a:xfrm>
        </p:spPr>
      </p:pic>
    </p:spTree>
    <p:extLst>
      <p:ext uri="{BB962C8B-B14F-4D97-AF65-F5344CB8AC3E}">
        <p14:creationId xmlns:p14="http://schemas.microsoft.com/office/powerpoint/2010/main" val="1166032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CC2EE-D831-4230-8334-50A14BBBFDC8}"/>
              </a:ext>
            </a:extLst>
          </p:cNvPr>
          <p:cNvSpPr>
            <a:spLocks noGrp="1"/>
          </p:cNvSpPr>
          <p:nvPr>
            <p:ph type="title"/>
          </p:nvPr>
        </p:nvSpPr>
        <p:spPr>
          <a:xfrm>
            <a:off x="838200" y="365125"/>
            <a:ext cx="10515600" cy="1325563"/>
          </a:xfrm>
        </p:spPr>
        <p:txBody>
          <a:bodyPr/>
          <a:lstStyle/>
          <a:p>
            <a:r>
              <a:rPr lang="en-US" sz="3400" b="1" cap="all">
                <a:solidFill>
                  <a:srgbClr val="000000"/>
                </a:solidFill>
                <a:latin typeface="Gotham SSm A"/>
              </a:rPr>
              <a:t>U</a:t>
            </a:r>
            <a:r>
              <a:rPr lang="sr-Latn-ME" sz="3400" b="1" cap="all">
                <a:solidFill>
                  <a:srgbClr val="000000"/>
                </a:solidFill>
                <a:latin typeface="Gotham SSm A"/>
              </a:rPr>
              <a:t>čenje </a:t>
            </a:r>
            <a:r>
              <a:rPr lang="en-US" sz="3400" b="1" cap="all">
                <a:solidFill>
                  <a:srgbClr val="000000"/>
                </a:solidFill>
                <a:latin typeface="Gotham SSm A"/>
              </a:rPr>
              <a:t>perceptrona</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D821FCA-88DD-46A0-90B1-2A4ECA071B98}"/>
                  </a:ext>
                </a:extLst>
              </p:cNvPr>
              <p:cNvSpPr>
                <a:spLocks noGrp="1"/>
              </p:cNvSpPr>
              <p:nvPr>
                <p:ph idx="1"/>
              </p:nvPr>
            </p:nvSpPr>
            <p:spPr/>
            <p:txBody>
              <a:bodyPr/>
              <a:lstStyle/>
              <a:p>
                <a:pPr marL="0" indent="0">
                  <a:buNone/>
                </a:pPr>
                <a:r>
                  <a:rPr lang="sr-Latn-ME"/>
                  <a:t>Ulaz: trening podaci </a:t>
                </a:r>
                <a14:m>
                  <m:oMath xmlns:m="http://schemas.openxmlformats.org/officeDocument/2006/math">
                    <m:r>
                      <a:rPr lang="sr-Latn-ME" i="1" smtClean="0">
                        <a:latin typeface="Cambria Math" panose="02040503050406030204" pitchFamily="18" charset="0"/>
                      </a:rPr>
                      <m:t>(</m:t>
                    </m:r>
                    <m:sSub>
                      <m:sSubPr>
                        <m:ctrlPr>
                          <a:rPr lang="en-US" b="0" i="1" smtClean="0">
                            <a:latin typeface="Cambria Math" panose="02040503050406030204" pitchFamily="18" charset="0"/>
                          </a:rPr>
                        </m:ctrlPr>
                      </m:sSubPr>
                      <m:e>
                        <m:r>
                          <a:rPr lang="sr-Latn-ME" i="1" smtClean="0">
                            <a:latin typeface="Cambria Math" panose="02040503050406030204" pitchFamily="18" charset="0"/>
                          </a:rPr>
                          <m:t>𝑥</m:t>
                        </m:r>
                      </m:e>
                      <m:sub>
                        <m:r>
                          <a:rPr lang="en-US" b="0" i="1" smtClean="0">
                            <a:latin typeface="Cambria Math" panose="02040503050406030204" pitchFamily="18" charset="0"/>
                          </a:rPr>
                          <m:t>1</m:t>
                        </m:r>
                      </m:sub>
                    </m:sSub>
                    <m:r>
                      <a:rPr lang="sr-Latn-ME" i="1" smtClean="0">
                        <a:latin typeface="Cambria Math" panose="02040503050406030204" pitchFamily="18" charset="0"/>
                      </a:rPr>
                      <m:t>, </m:t>
                    </m:r>
                    <m:sSub>
                      <m:sSubPr>
                        <m:ctrlPr>
                          <a:rPr lang="en-US" b="0" i="1" smtClean="0">
                            <a:latin typeface="Cambria Math" panose="02040503050406030204" pitchFamily="18" charset="0"/>
                          </a:rPr>
                        </m:ctrlPr>
                      </m:sSubPr>
                      <m:e>
                        <m:r>
                          <a:rPr lang="sr-Latn-ME" i="1" smtClean="0">
                            <a:latin typeface="Cambria Math" panose="02040503050406030204" pitchFamily="18" charset="0"/>
                          </a:rPr>
                          <m:t>𝑦</m:t>
                        </m:r>
                      </m:e>
                      <m:sub>
                        <m:r>
                          <a:rPr lang="sr-Latn-ME" i="1" smtClean="0">
                            <a:latin typeface="Cambria Math" panose="02040503050406030204" pitchFamily="18" charset="0"/>
                          </a:rPr>
                          <m:t>1</m:t>
                        </m:r>
                      </m:sub>
                    </m:sSub>
                    <m:r>
                      <a:rPr lang="sr-Latn-ME" i="1" smtClean="0">
                        <a:latin typeface="Cambria Math" panose="02040503050406030204" pitchFamily="18" charset="0"/>
                      </a:rPr>
                      <m:t>),…(</m:t>
                    </m:r>
                    <m:sSub>
                      <m:sSubPr>
                        <m:ctrlPr>
                          <a:rPr lang="en-US" b="0" i="1" smtClean="0">
                            <a:latin typeface="Cambria Math" panose="02040503050406030204" pitchFamily="18" charset="0"/>
                          </a:rPr>
                        </m:ctrlPr>
                      </m:sSubPr>
                      <m:e>
                        <m:r>
                          <a:rPr lang="sr-Latn-ME" i="1" smtClean="0">
                            <a:latin typeface="Cambria Math" panose="02040503050406030204" pitchFamily="18" charset="0"/>
                          </a:rPr>
                          <m:t>𝑥</m:t>
                        </m:r>
                      </m:e>
                      <m:sub>
                        <m:r>
                          <a:rPr lang="sr-Latn-ME" i="1" smtClean="0">
                            <a:latin typeface="Cambria Math" panose="02040503050406030204" pitchFamily="18" charset="0"/>
                          </a:rPr>
                          <m:t>𝑛</m:t>
                        </m:r>
                      </m:sub>
                    </m:sSub>
                    <m:r>
                      <a:rPr lang="sr-Latn-ME" i="1" smtClean="0">
                        <a:latin typeface="Cambria Math" panose="02040503050406030204" pitchFamily="18" charset="0"/>
                      </a:rPr>
                      <m:t>, </m:t>
                    </m:r>
                    <m:sSub>
                      <m:sSubPr>
                        <m:ctrlPr>
                          <a:rPr lang="en-US" b="0" i="1" smtClean="0">
                            <a:latin typeface="Cambria Math" panose="02040503050406030204" pitchFamily="18" charset="0"/>
                          </a:rPr>
                        </m:ctrlPr>
                      </m:sSubPr>
                      <m:e>
                        <m:r>
                          <a:rPr lang="sr-Latn-ME" i="1" smtClean="0">
                            <a:latin typeface="Cambria Math" panose="02040503050406030204" pitchFamily="18" charset="0"/>
                          </a:rPr>
                          <m:t>𝑦</m:t>
                        </m:r>
                      </m:e>
                      <m:sub>
                        <m:r>
                          <a:rPr lang="sr-Latn-ME" i="1" smtClean="0">
                            <a:latin typeface="Cambria Math" panose="02040503050406030204" pitchFamily="18" charset="0"/>
                          </a:rPr>
                          <m:t>𝑛</m:t>
                        </m:r>
                      </m:sub>
                    </m:sSub>
                    <m:r>
                      <a:rPr lang="sr-Latn-ME" i="1" smtClean="0">
                        <a:latin typeface="Cambria Math" panose="02040503050406030204" pitchFamily="18" charset="0"/>
                      </a:rPr>
                      <m:t>) </m:t>
                    </m:r>
                  </m:oMath>
                </a14:m>
                <a:r>
                  <a:rPr lang="sr-Latn-ME"/>
                  <a:t>i korak </a:t>
                </a:r>
                <a:r>
                  <a:rPr lang="sr-Latn-ME">
                    <a:latin typeface="GreekC" panose="00000400000000000000" pitchFamily="2" charset="0"/>
                    <a:cs typeface="GreekC" panose="00000400000000000000" pitchFamily="2" charset="0"/>
                  </a:rPr>
                  <a:t>h</a:t>
                </a:r>
              </a:p>
              <a:p>
                <a:pPr marL="514350" indent="-514350">
                  <a:buFont typeface="+mj-lt"/>
                  <a:buAutoNum type="arabicPeriod"/>
                </a:pPr>
                <a:r>
                  <a:rPr lang="sr-Latn-ME">
                    <a:cs typeface="GreekC" panose="00000400000000000000" pitchFamily="2" charset="0"/>
                  </a:rPr>
                  <a:t>Postaviti </a:t>
                </a:r>
                <a14:m>
                  <m:oMath xmlns:m="http://schemas.openxmlformats.org/officeDocument/2006/math">
                    <m:sSup>
                      <m:sSupPr>
                        <m:ctrlPr>
                          <a:rPr lang="en-US" i="1" smtClean="0">
                            <a:latin typeface="Cambria Math" panose="02040503050406030204" pitchFamily="18" charset="0"/>
                            <a:cs typeface="GreekC" panose="00000400000000000000" pitchFamily="2" charset="0"/>
                          </a:rPr>
                        </m:ctrlPr>
                      </m:sSupPr>
                      <m:e>
                        <m:r>
                          <a:rPr lang="en-US" i="1" smtClean="0">
                            <a:latin typeface="Cambria Math" panose="02040503050406030204" pitchFamily="18" charset="0"/>
                            <a:cs typeface="GreekC" panose="00000400000000000000" pitchFamily="2" charset="0"/>
                          </a:rPr>
                          <m:t>𝑤</m:t>
                        </m:r>
                      </m:e>
                      <m:sup>
                        <m:r>
                          <a:rPr lang="en-US" i="1" smtClean="0">
                            <a:latin typeface="Cambria Math" panose="02040503050406030204" pitchFamily="18" charset="0"/>
                            <a:cs typeface="GreekC" panose="00000400000000000000" pitchFamily="2" charset="0"/>
                          </a:rPr>
                          <m:t>1</m:t>
                        </m:r>
                      </m:sup>
                    </m:sSup>
                    <m:r>
                      <a:rPr lang="en-US" i="1" smtClean="0">
                        <a:latin typeface="Cambria Math" panose="02040503050406030204" pitchFamily="18" charset="0"/>
                        <a:cs typeface="GreekC" panose="00000400000000000000" pitchFamily="2" charset="0"/>
                      </a:rPr>
                      <m:t>= </m:t>
                    </m:r>
                    <m:acc>
                      <m:accPr>
                        <m:chr m:val="⃑"/>
                        <m:ctrlPr>
                          <a:rPr lang="en-US" i="1" smtClean="0">
                            <a:latin typeface="Cambria Math" panose="02040503050406030204" pitchFamily="18" charset="0"/>
                            <a:cs typeface="GreekC" panose="00000400000000000000" pitchFamily="2" charset="0"/>
                          </a:rPr>
                        </m:ctrlPr>
                      </m:accPr>
                      <m:e>
                        <m:r>
                          <a:rPr lang="en-US" b="0" i="1" smtClean="0">
                            <a:latin typeface="Cambria Math" panose="02040503050406030204" pitchFamily="18" charset="0"/>
                            <a:cs typeface="GreekC" panose="00000400000000000000" pitchFamily="2" charset="0"/>
                          </a:rPr>
                          <m:t>0</m:t>
                        </m:r>
                      </m:e>
                    </m:acc>
                  </m:oMath>
                </a14:m>
                <a:endParaRPr lang="en-US">
                  <a:cs typeface="GreekC" panose="00000400000000000000" pitchFamily="2" charset="0"/>
                </a:endParaRPr>
              </a:p>
              <a:p>
                <a:pPr marL="514350" indent="-514350">
                  <a:buFont typeface="+mj-lt"/>
                  <a:buAutoNum type="arabicPeriod"/>
                </a:pPr>
                <a:r>
                  <a:rPr lang="en-US">
                    <a:cs typeface="GreekC" panose="00000400000000000000" pitchFamily="2" charset="0"/>
                  </a:rPr>
                  <a:t>Za svaki korak </a:t>
                </a:r>
                <a14:m>
                  <m:oMath xmlns:m="http://schemas.openxmlformats.org/officeDocument/2006/math">
                    <m:r>
                      <a:rPr lang="en-US" b="0" i="1" smtClean="0">
                        <a:latin typeface="Cambria Math" panose="02040503050406030204" pitchFamily="18" charset="0"/>
                        <a:cs typeface="GreekC" panose="00000400000000000000" pitchFamily="2" charset="0"/>
                      </a:rPr>
                      <m:t>𝑡</m:t>
                    </m:r>
                    <m:r>
                      <a:rPr lang="en-US" b="0" i="1" smtClean="0">
                        <a:latin typeface="Cambria Math" panose="02040503050406030204" pitchFamily="18" charset="0"/>
                        <a:cs typeface="GreekC" panose="00000400000000000000" pitchFamily="2" charset="0"/>
                      </a:rPr>
                      <m:t>=1, 2, …</m:t>
                    </m:r>
                  </m:oMath>
                </a14:m>
                <a:r>
                  <a:rPr lang="en-US">
                    <a:cs typeface="GreekC" panose="00000400000000000000" pitchFamily="2" charset="0"/>
                  </a:rPr>
                  <a:t> uradi</a:t>
                </a:r>
              </a:p>
              <a:p>
                <a:pPr marL="971550" lvl="1" indent="-514350">
                  <a:buFont typeface="+mj-lt"/>
                  <a:buAutoNum type="alphaLcParenR"/>
                </a:pPr>
                <a:r>
                  <a:rPr lang="en-US">
                    <a:cs typeface="GreekC" panose="00000400000000000000" pitchFamily="2" charset="0"/>
                  </a:rPr>
                  <a:t>Nadji primjere </a:t>
                </a:r>
                <a14:m>
                  <m:oMath xmlns:m="http://schemas.openxmlformats.org/officeDocument/2006/math">
                    <m:d>
                      <m:dPr>
                        <m:ctrlPr>
                          <a:rPr lang="en-US" i="1" smtClean="0">
                            <a:latin typeface="Cambria Math" panose="02040503050406030204" pitchFamily="18" charset="0"/>
                            <a:cs typeface="GreekC" panose="00000400000000000000" pitchFamily="2" charset="0"/>
                          </a:rPr>
                        </m:ctrlPr>
                      </m:dPr>
                      <m:e>
                        <m:sSub>
                          <m:sSubPr>
                            <m:ctrlPr>
                              <a:rPr lang="en-US" i="1" smtClean="0">
                                <a:latin typeface="Cambria Math" panose="02040503050406030204" pitchFamily="18" charset="0"/>
                                <a:cs typeface="GreekC" panose="00000400000000000000" pitchFamily="2" charset="0"/>
                              </a:rPr>
                            </m:ctrlPr>
                          </m:sSubPr>
                          <m:e>
                            <m:r>
                              <a:rPr lang="en-US" i="1" smtClean="0">
                                <a:latin typeface="Cambria Math" panose="02040503050406030204" pitchFamily="18" charset="0"/>
                                <a:cs typeface="GreekC" panose="00000400000000000000" pitchFamily="2" charset="0"/>
                              </a:rPr>
                              <m:t>𝑥</m:t>
                            </m:r>
                          </m:e>
                          <m:sub>
                            <m:r>
                              <a:rPr lang="en-US" i="1" smtClean="0">
                                <a:latin typeface="Cambria Math" panose="02040503050406030204" pitchFamily="18" charset="0"/>
                                <a:cs typeface="GreekC" panose="00000400000000000000" pitchFamily="2" charset="0"/>
                              </a:rPr>
                              <m:t>𝑖</m:t>
                            </m:r>
                          </m:sub>
                        </m:sSub>
                        <m:r>
                          <a:rPr lang="en-US" b="0" i="1" smtClean="0">
                            <a:latin typeface="Cambria Math" panose="02040503050406030204" pitchFamily="18" charset="0"/>
                            <a:cs typeface="GreekC" panose="00000400000000000000" pitchFamily="2" charset="0"/>
                          </a:rPr>
                          <m:t>,</m:t>
                        </m:r>
                        <m:r>
                          <a:rPr lang="en-US" i="1" smtClean="0">
                            <a:latin typeface="Cambria Math" panose="02040503050406030204" pitchFamily="18" charset="0"/>
                            <a:cs typeface="GreekC" panose="00000400000000000000" pitchFamily="2" charset="0"/>
                          </a:rPr>
                          <m:t> </m:t>
                        </m:r>
                        <m:sSub>
                          <m:sSubPr>
                            <m:ctrlPr>
                              <a:rPr lang="en-US" b="0" i="1" smtClean="0">
                                <a:latin typeface="Cambria Math" panose="02040503050406030204" pitchFamily="18" charset="0"/>
                                <a:cs typeface="GreekC" panose="00000400000000000000" pitchFamily="2" charset="0"/>
                              </a:rPr>
                            </m:ctrlPr>
                          </m:sSubPr>
                          <m:e>
                            <m:r>
                              <a:rPr lang="en-US" i="1" smtClean="0">
                                <a:latin typeface="Cambria Math" panose="02040503050406030204" pitchFamily="18" charset="0"/>
                                <a:cs typeface="GreekC" panose="00000400000000000000" pitchFamily="2" charset="0"/>
                              </a:rPr>
                              <m:t>𝑦</m:t>
                            </m:r>
                          </m:e>
                          <m:sub>
                            <m:r>
                              <a:rPr lang="en-US" i="1" smtClean="0">
                                <a:latin typeface="Cambria Math" panose="02040503050406030204" pitchFamily="18" charset="0"/>
                                <a:cs typeface="GreekC" panose="00000400000000000000" pitchFamily="2" charset="0"/>
                              </a:rPr>
                              <m:t>𝑖</m:t>
                            </m:r>
                          </m:sub>
                        </m:sSub>
                      </m:e>
                    </m:d>
                    <m:r>
                      <a:rPr lang="en-US" i="1" smtClean="0">
                        <a:latin typeface="Cambria Math" panose="02040503050406030204" pitchFamily="18" charset="0"/>
                        <a:ea typeface="Cambria Math" panose="02040503050406030204" pitchFamily="18" charset="0"/>
                        <a:cs typeface="GreekC" panose="00000400000000000000" pitchFamily="2" charset="0"/>
                      </a:rPr>
                      <m:t>∈</m:t>
                    </m:r>
                    <m:r>
                      <a:rPr lang="en-US" b="0" i="1" smtClean="0">
                        <a:latin typeface="Cambria Math" panose="02040503050406030204" pitchFamily="18" charset="0"/>
                        <a:ea typeface="Cambria Math" panose="02040503050406030204" pitchFamily="18" charset="0"/>
                        <a:cs typeface="GreekC" panose="00000400000000000000" pitchFamily="2" charset="0"/>
                      </a:rPr>
                      <m:t>𝐷</m:t>
                    </m:r>
                    <m:r>
                      <a:rPr lang="en-US" i="1" smtClean="0">
                        <a:latin typeface="Cambria Math" panose="02040503050406030204" pitchFamily="18" charset="0"/>
                        <a:cs typeface="GreekC" panose="00000400000000000000" pitchFamily="2" charset="0"/>
                      </a:rPr>
                      <m:t> </m:t>
                    </m:r>
                  </m:oMath>
                </a14:m>
                <a:r>
                  <a:rPr lang="en-US">
                    <a:cs typeface="GreekC" panose="00000400000000000000" pitchFamily="2" charset="0"/>
                  </a:rPr>
                  <a:t>takvo da je </a:t>
                </a:r>
                <a14:m>
                  <m:oMath xmlns:m="http://schemas.openxmlformats.org/officeDocument/2006/math">
                    <m:r>
                      <a:rPr lang="en-US" b="0" i="1" smtClean="0">
                        <a:latin typeface="Cambria Math" panose="02040503050406030204" pitchFamily="18" charset="0"/>
                        <a:cs typeface="GreekC" panose="00000400000000000000" pitchFamily="2" charset="0"/>
                      </a:rPr>
                      <m:t>𝑦</m:t>
                    </m:r>
                    <m:r>
                      <a:rPr lang="en-US" b="0" i="1" smtClean="0">
                        <a:latin typeface="Cambria Math" panose="02040503050406030204" pitchFamily="18" charset="0"/>
                        <a:cs typeface="GreekC" panose="00000400000000000000" pitchFamily="2" charset="0"/>
                      </a:rPr>
                      <m:t> ≠</m:t>
                    </m:r>
                    <m:r>
                      <a:rPr lang="en-US" b="0" i="1" smtClean="0">
                        <a:latin typeface="Cambria Math" panose="02040503050406030204" pitchFamily="18" charset="0"/>
                        <a:ea typeface="Cambria Math" panose="02040503050406030204" pitchFamily="18" charset="0"/>
                        <a:cs typeface="GreekC" panose="00000400000000000000" pitchFamily="2" charset="0"/>
                      </a:rPr>
                      <m:t>𝑠𝑖𝑔𝑛</m:t>
                    </m:r>
                    <m:r>
                      <a:rPr lang="en-US" b="0" i="1" smtClean="0">
                        <a:latin typeface="Cambria Math" panose="02040503050406030204" pitchFamily="18" charset="0"/>
                        <a:ea typeface="Cambria Math" panose="02040503050406030204" pitchFamily="18" charset="0"/>
                        <a:cs typeface="GreekC" panose="00000400000000000000" pitchFamily="2" charset="0"/>
                      </a:rPr>
                      <m:t>(</m:t>
                    </m:r>
                    <m:sSubSup>
                      <m:sSubSupPr>
                        <m:ctrlPr>
                          <a:rPr lang="en-US" b="0" i="1" smtClean="0">
                            <a:latin typeface="Cambria Math" panose="02040503050406030204" pitchFamily="18" charset="0"/>
                            <a:ea typeface="Cambria Math" panose="02040503050406030204" pitchFamily="18" charset="0"/>
                            <a:cs typeface="GreekC" panose="00000400000000000000" pitchFamily="2" charset="0"/>
                          </a:rPr>
                        </m:ctrlPr>
                      </m:sSubSupPr>
                      <m:e>
                        <m:r>
                          <a:rPr lang="en-US" b="0" i="1" smtClean="0">
                            <a:latin typeface="Cambria Math" panose="02040503050406030204" pitchFamily="18" charset="0"/>
                            <a:ea typeface="Cambria Math" panose="02040503050406030204" pitchFamily="18" charset="0"/>
                            <a:cs typeface="GreekC" panose="00000400000000000000" pitchFamily="2" charset="0"/>
                          </a:rPr>
                          <m:t>𝑥</m:t>
                        </m:r>
                      </m:e>
                      <m:sub>
                        <m:r>
                          <a:rPr lang="en-US" b="0" i="1" smtClean="0">
                            <a:latin typeface="Cambria Math" panose="02040503050406030204" pitchFamily="18" charset="0"/>
                            <a:ea typeface="Cambria Math" panose="02040503050406030204" pitchFamily="18" charset="0"/>
                            <a:cs typeface="GreekC" panose="00000400000000000000" pitchFamily="2" charset="0"/>
                          </a:rPr>
                          <m:t>𝑖</m:t>
                        </m:r>
                      </m:sub>
                      <m:sup>
                        <m:r>
                          <a:rPr lang="en-US" b="0" i="1" smtClean="0">
                            <a:latin typeface="Cambria Math" panose="02040503050406030204" pitchFamily="18" charset="0"/>
                            <a:ea typeface="Cambria Math" panose="02040503050406030204" pitchFamily="18" charset="0"/>
                            <a:cs typeface="GreekC" panose="00000400000000000000" pitchFamily="2" charset="0"/>
                          </a:rPr>
                          <m:t>𝑇</m:t>
                        </m:r>
                      </m:sup>
                    </m:sSubSup>
                    <m:sSup>
                      <m:sSupPr>
                        <m:ctrlPr>
                          <a:rPr lang="en-US" b="0" i="1" smtClean="0">
                            <a:latin typeface="Cambria Math" panose="02040503050406030204" pitchFamily="18" charset="0"/>
                            <a:ea typeface="Cambria Math" panose="02040503050406030204" pitchFamily="18" charset="0"/>
                            <a:cs typeface="GreekC" panose="00000400000000000000" pitchFamily="2" charset="0"/>
                          </a:rPr>
                        </m:ctrlPr>
                      </m:sSupPr>
                      <m:e>
                        <m:r>
                          <a:rPr lang="en-US" b="0" i="1" smtClean="0">
                            <a:latin typeface="Cambria Math" panose="02040503050406030204" pitchFamily="18" charset="0"/>
                            <a:ea typeface="Cambria Math" panose="02040503050406030204" pitchFamily="18" charset="0"/>
                            <a:cs typeface="GreekC" panose="00000400000000000000" pitchFamily="2" charset="0"/>
                          </a:rPr>
                          <m:t>𝑤</m:t>
                        </m:r>
                      </m:e>
                      <m:sup>
                        <m:d>
                          <m:dPr>
                            <m:ctrlPr>
                              <a:rPr lang="en-US" b="0" i="1" smtClean="0">
                                <a:latin typeface="Cambria Math" panose="02040503050406030204" pitchFamily="18" charset="0"/>
                                <a:ea typeface="Cambria Math" panose="02040503050406030204" pitchFamily="18" charset="0"/>
                                <a:cs typeface="GreekC" panose="00000400000000000000" pitchFamily="2" charset="0"/>
                              </a:rPr>
                            </m:ctrlPr>
                          </m:dPr>
                          <m:e>
                            <m:r>
                              <a:rPr lang="en-US" b="0" i="1" smtClean="0">
                                <a:latin typeface="Cambria Math" panose="02040503050406030204" pitchFamily="18" charset="0"/>
                                <a:ea typeface="Cambria Math" panose="02040503050406030204" pitchFamily="18" charset="0"/>
                                <a:cs typeface="GreekC" panose="00000400000000000000" pitchFamily="2" charset="0"/>
                              </a:rPr>
                              <m:t>𝑡</m:t>
                            </m:r>
                          </m:e>
                        </m:d>
                      </m:sup>
                    </m:sSup>
                    <m:r>
                      <a:rPr lang="en-US" b="0" i="1" smtClean="0">
                        <a:latin typeface="Cambria Math" panose="02040503050406030204" pitchFamily="18" charset="0"/>
                        <a:ea typeface="Cambria Math" panose="02040503050406030204" pitchFamily="18" charset="0"/>
                        <a:cs typeface="GreekC" panose="00000400000000000000" pitchFamily="2" charset="0"/>
                      </a:rPr>
                      <m:t>)</m:t>
                    </m:r>
                  </m:oMath>
                </a14:m>
                <a:endParaRPr lang="en-US">
                  <a:cs typeface="GreekC" panose="00000400000000000000" pitchFamily="2" charset="0"/>
                </a:endParaRPr>
              </a:p>
              <a:p>
                <a:pPr marL="971550" lvl="1" indent="-514350">
                  <a:buFont typeface="+mj-lt"/>
                  <a:buAutoNum type="alphaLcParenR"/>
                </a:pPr>
                <a:r>
                  <a:rPr lang="en-US">
                    <a:cs typeface="GreekC" panose="00000400000000000000" pitchFamily="2" charset="0"/>
                  </a:rPr>
                  <a:t>Ako postoji, nasumice odabrati jedan i a</a:t>
                </a:r>
                <a:r>
                  <a:rPr lang="sr-Latn-ME">
                    <a:cs typeface="GreekC" panose="00000400000000000000" pitchFamily="2" charset="0"/>
                  </a:rPr>
                  <a:t>žurirati veličinu</a:t>
                </a:r>
                <a:endParaRPr lang="en-US">
                  <a:cs typeface="GreekC" panose="00000400000000000000" pitchFamily="2" charset="0"/>
                </a:endParaRPr>
              </a:p>
              <a:p>
                <a:pPr marL="914400" lvl="2" indent="0">
                  <a:buNone/>
                </a:pPr>
                <a14:m>
                  <m:oMathPara xmlns:m="http://schemas.openxmlformats.org/officeDocument/2006/math">
                    <m:oMathParaPr>
                      <m:jc m:val="centerGroup"/>
                    </m:oMathParaPr>
                    <m:oMath xmlns:m="http://schemas.openxmlformats.org/officeDocument/2006/math">
                      <m:sSup>
                        <m:sSupPr>
                          <m:ctrlPr>
                            <a:rPr lang="en-US" i="1">
                              <a:latin typeface="Cambria Math" panose="02040503050406030204" pitchFamily="18" charset="0"/>
                              <a:cs typeface="GreekC" panose="00000400000000000000" pitchFamily="2" charset="0"/>
                            </a:rPr>
                          </m:ctrlPr>
                        </m:sSupPr>
                        <m:e>
                          <m:r>
                            <a:rPr lang="en-US" i="1">
                              <a:latin typeface="Cambria Math" panose="02040503050406030204" pitchFamily="18" charset="0"/>
                              <a:cs typeface="GreekC" panose="00000400000000000000" pitchFamily="2" charset="0"/>
                            </a:rPr>
                            <m:t>𝑤</m:t>
                          </m:r>
                        </m:e>
                        <m:sup>
                          <m:r>
                            <a:rPr lang="en-US" i="1">
                              <a:latin typeface="Cambria Math" panose="02040503050406030204" pitchFamily="18" charset="0"/>
                              <a:cs typeface="GreekC" panose="00000400000000000000" pitchFamily="2" charset="0"/>
                            </a:rPr>
                            <m:t>𝑡</m:t>
                          </m:r>
                          <m:r>
                            <a:rPr lang="en-US" i="1">
                              <a:latin typeface="Cambria Math" panose="02040503050406030204" pitchFamily="18" charset="0"/>
                              <a:cs typeface="GreekC" panose="00000400000000000000" pitchFamily="2" charset="0"/>
                            </a:rPr>
                            <m:t>+1</m:t>
                          </m:r>
                        </m:sup>
                      </m:sSup>
                      <m:r>
                        <a:rPr lang="en-US" i="1">
                          <a:latin typeface="Cambria Math" panose="02040503050406030204" pitchFamily="18" charset="0"/>
                          <a:cs typeface="GreekC" panose="00000400000000000000" pitchFamily="2" charset="0"/>
                        </a:rPr>
                        <m:t>=</m:t>
                      </m:r>
                      <m:sSup>
                        <m:sSupPr>
                          <m:ctrlPr>
                            <a:rPr lang="en-US" i="1">
                              <a:latin typeface="Cambria Math" panose="02040503050406030204" pitchFamily="18" charset="0"/>
                              <a:cs typeface="GreekC" panose="00000400000000000000" pitchFamily="2" charset="0"/>
                            </a:rPr>
                          </m:ctrlPr>
                        </m:sSupPr>
                        <m:e>
                          <m:r>
                            <a:rPr lang="en-US" i="1">
                              <a:latin typeface="Cambria Math" panose="02040503050406030204" pitchFamily="18" charset="0"/>
                              <a:cs typeface="GreekC" panose="00000400000000000000" pitchFamily="2" charset="0"/>
                            </a:rPr>
                            <m:t>𝑤</m:t>
                          </m:r>
                        </m:e>
                        <m:sup>
                          <m:r>
                            <a:rPr lang="en-US" i="1">
                              <a:latin typeface="Cambria Math" panose="02040503050406030204" pitchFamily="18" charset="0"/>
                              <a:cs typeface="GreekC" panose="00000400000000000000" pitchFamily="2" charset="0"/>
                            </a:rPr>
                            <m:t>𝑡</m:t>
                          </m:r>
                        </m:sup>
                      </m:sSup>
                      <m:r>
                        <a:rPr lang="en-US" i="1">
                          <a:latin typeface="Cambria Math" panose="02040503050406030204" pitchFamily="18" charset="0"/>
                          <a:cs typeface="GreekC" panose="00000400000000000000" pitchFamily="2" charset="0"/>
                        </a:rPr>
                        <m:t>+</m:t>
                      </m:r>
                      <m:r>
                        <m:rPr>
                          <m:nor/>
                        </m:rPr>
                        <a:rPr lang="sr-Latn-ME">
                          <a:latin typeface="GreekC" panose="00000400000000000000" pitchFamily="2" charset="0"/>
                          <a:cs typeface="GreekC" panose="00000400000000000000" pitchFamily="2" charset="0"/>
                        </a:rPr>
                        <m:t>h</m:t>
                      </m:r>
                      <m:sSub>
                        <m:sSubPr>
                          <m:ctrlPr>
                            <a:rPr lang="en-US" i="1">
                              <a:latin typeface="Cambria Math" panose="02040503050406030204" pitchFamily="18" charset="0"/>
                              <a:cs typeface="GreekC" panose="00000400000000000000" pitchFamily="2" charset="0"/>
                            </a:rPr>
                          </m:ctrlPr>
                        </m:sSubPr>
                        <m:e>
                          <m:r>
                            <a:rPr lang="en-US" i="1">
                              <a:latin typeface="Cambria Math" panose="02040503050406030204" pitchFamily="18" charset="0"/>
                              <a:cs typeface="GreekC" panose="00000400000000000000" pitchFamily="2" charset="0"/>
                            </a:rPr>
                            <m:t>𝑦</m:t>
                          </m:r>
                        </m:e>
                        <m:sub>
                          <m:r>
                            <a:rPr lang="en-US" i="1">
                              <a:latin typeface="Cambria Math" panose="02040503050406030204" pitchFamily="18" charset="0"/>
                              <a:cs typeface="GreekC" panose="00000400000000000000" pitchFamily="2" charset="0"/>
                            </a:rPr>
                            <m:t>𝑖</m:t>
                          </m:r>
                        </m:sub>
                      </m:sSub>
                      <m:sSub>
                        <m:sSubPr>
                          <m:ctrlPr>
                            <a:rPr lang="en-US" i="1">
                              <a:latin typeface="Cambria Math" panose="02040503050406030204" pitchFamily="18" charset="0"/>
                              <a:cs typeface="GreekC" panose="00000400000000000000" pitchFamily="2" charset="0"/>
                            </a:rPr>
                          </m:ctrlPr>
                        </m:sSubPr>
                        <m:e>
                          <m:r>
                            <a:rPr lang="en-US" i="1">
                              <a:latin typeface="Cambria Math" panose="02040503050406030204" pitchFamily="18" charset="0"/>
                              <a:cs typeface="GreekC" panose="00000400000000000000" pitchFamily="2" charset="0"/>
                            </a:rPr>
                            <m:t>𝑥</m:t>
                          </m:r>
                        </m:e>
                        <m:sub>
                          <m:r>
                            <a:rPr lang="en-US" i="1">
                              <a:latin typeface="Cambria Math" panose="02040503050406030204" pitchFamily="18" charset="0"/>
                              <a:cs typeface="GreekC" panose="00000400000000000000" pitchFamily="2" charset="0"/>
                            </a:rPr>
                            <m:t>𝑖</m:t>
                          </m:r>
                        </m:sub>
                      </m:sSub>
                    </m:oMath>
                  </m:oMathPara>
                </a14:m>
                <a:endParaRPr lang="en-US">
                  <a:cs typeface="GreekC" panose="00000400000000000000" pitchFamily="2" charset="0"/>
                </a:endParaRPr>
              </a:p>
              <a:p>
                <a:pPr marL="914400" lvl="2" indent="0">
                  <a:buNone/>
                </a:pPr>
                <a:endParaRPr lang="en-US">
                  <a:cs typeface="GreekC" panose="00000400000000000000" pitchFamily="2" charset="0"/>
                </a:endParaRPr>
              </a:p>
              <a:p>
                <a:pPr marL="971550" lvl="1" indent="-514350">
                  <a:buFont typeface="+mj-lt"/>
                  <a:buAutoNum type="alphaLcParenR"/>
                </a:pPr>
                <a:r>
                  <a:rPr lang="en-US">
                    <a:cs typeface="GreekC" panose="00000400000000000000" pitchFamily="2" charset="0"/>
                  </a:rPr>
                  <a:t>Ako ne postoji, vratiti </a:t>
                </a:r>
                <a14:m>
                  <m:oMath xmlns:m="http://schemas.openxmlformats.org/officeDocument/2006/math">
                    <m:sSup>
                      <m:sSupPr>
                        <m:ctrlPr>
                          <a:rPr lang="en-US" b="0" i="1" smtClean="0">
                            <a:latin typeface="Cambria Math" panose="02040503050406030204" pitchFamily="18" charset="0"/>
                            <a:cs typeface="GreekC" panose="00000400000000000000" pitchFamily="2" charset="0"/>
                          </a:rPr>
                        </m:ctrlPr>
                      </m:sSupPr>
                      <m:e>
                        <m:r>
                          <a:rPr lang="en-US" b="0" i="1" smtClean="0">
                            <a:latin typeface="Cambria Math" panose="02040503050406030204" pitchFamily="18" charset="0"/>
                            <a:cs typeface="GreekC" panose="00000400000000000000" pitchFamily="2" charset="0"/>
                          </a:rPr>
                          <m:t>𝑤</m:t>
                        </m:r>
                      </m:e>
                      <m:sup>
                        <m:r>
                          <a:rPr lang="en-US" b="0" i="1" smtClean="0">
                            <a:latin typeface="Cambria Math" panose="02040503050406030204" pitchFamily="18" charset="0"/>
                            <a:cs typeface="GreekC" panose="00000400000000000000" pitchFamily="2" charset="0"/>
                          </a:rPr>
                          <m:t>𝑡</m:t>
                        </m:r>
                      </m:sup>
                    </m:sSup>
                  </m:oMath>
                </a14:m>
                <a:r>
                  <a:rPr lang="en-US">
                    <a:cs typeface="GreekC" panose="00000400000000000000" pitchFamily="2" charset="0"/>
                  </a:rPr>
                  <a:t> kao </a:t>
                </a:r>
                <a:r>
                  <a:rPr lang="sr-Latn-ME">
                    <a:cs typeface="GreekC" panose="00000400000000000000" pitchFamily="2" charset="0"/>
                  </a:rPr>
                  <a:t>rješenje</a:t>
                </a:r>
                <a:r>
                  <a:rPr lang="en-US">
                    <a:cs typeface="GreekC" panose="00000400000000000000" pitchFamily="2" charset="0"/>
                  </a:rPr>
                  <a:t> kako je sve ta</a:t>
                </a:r>
                <a:r>
                  <a:rPr lang="sr-Latn-ME">
                    <a:cs typeface="GreekC" panose="00000400000000000000" pitchFamily="2" charset="0"/>
                  </a:rPr>
                  <a:t>čno klasifikovano</a:t>
                </a:r>
                <a:endParaRPr lang="en-US">
                  <a:cs typeface="GreekC" panose="00000400000000000000" pitchFamily="2" charset="0"/>
                </a:endParaRPr>
              </a:p>
            </p:txBody>
          </p:sp>
        </mc:Choice>
        <mc:Fallback xmlns="">
          <p:sp>
            <p:nvSpPr>
              <p:cNvPr id="3" name="Content Placeholder 2">
                <a:extLst>
                  <a:ext uri="{FF2B5EF4-FFF2-40B4-BE49-F238E27FC236}">
                    <a16:creationId xmlns:a16="http://schemas.microsoft.com/office/drawing/2014/main" id="{4D821FCA-88DD-46A0-90B1-2A4ECA071B98}"/>
                  </a:ext>
                </a:extLst>
              </p:cNvPr>
              <p:cNvSpPr>
                <a:spLocks noGrp="1" noRot="1" noChangeAspect="1" noMove="1" noResize="1" noEditPoints="1" noAdjustHandles="1" noChangeArrowheads="1" noChangeShapeType="1" noTextEdit="1"/>
              </p:cNvSpPr>
              <p:nvPr>
                <p:ph idx="1"/>
              </p:nvPr>
            </p:nvSpPr>
            <p:spPr>
              <a:blipFill>
                <a:blip r:embed="rId3"/>
                <a:stretch>
                  <a:fillRect l="-1217" t="-2381"/>
                </a:stretch>
              </a:blipFill>
            </p:spPr>
            <p:txBody>
              <a:bodyPr/>
              <a:lstStyle/>
              <a:p>
                <a:r>
                  <a:rPr lang="en-US">
                    <a:noFill/>
                  </a:rPr>
                  <a:t> </a:t>
                </a:r>
              </a:p>
            </p:txBody>
          </p:sp>
        </mc:Fallback>
      </mc:AlternateContent>
    </p:spTree>
    <p:extLst>
      <p:ext uri="{BB962C8B-B14F-4D97-AF65-F5344CB8AC3E}">
        <p14:creationId xmlns:p14="http://schemas.microsoft.com/office/powerpoint/2010/main" val="642545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EDA55-10E5-416E-9AE1-618BE49B160F}"/>
              </a:ext>
            </a:extLst>
          </p:cNvPr>
          <p:cNvSpPr>
            <a:spLocks noGrp="1"/>
          </p:cNvSpPr>
          <p:nvPr>
            <p:ph type="title"/>
          </p:nvPr>
        </p:nvSpPr>
        <p:spPr/>
        <p:txBody>
          <a:bodyPr/>
          <a:lstStyle/>
          <a:p>
            <a:r>
              <a:rPr lang="sr-Latn-ME" sz="3400" b="1" cap="all">
                <a:solidFill>
                  <a:srgbClr val="000000"/>
                </a:solidFill>
                <a:latin typeface="Gotham SSm A"/>
              </a:rPr>
              <a:t>Dobri ulazni podaci za predviđanje grananja?</a:t>
            </a:r>
            <a:endParaRPr lang="en-US" sz="3400" b="1" cap="all">
              <a:solidFill>
                <a:srgbClr val="000000"/>
              </a:solidFill>
              <a:latin typeface="Gotham SSm A"/>
            </a:endParaRPr>
          </a:p>
        </p:txBody>
      </p:sp>
      <p:sp>
        <p:nvSpPr>
          <p:cNvPr id="3" name="Content Placeholder 2">
            <a:extLst>
              <a:ext uri="{FF2B5EF4-FFF2-40B4-BE49-F238E27FC236}">
                <a16:creationId xmlns:a16="http://schemas.microsoft.com/office/drawing/2014/main" id="{A8FBFD59-8E78-401A-9578-70DBB44C6CAF}"/>
              </a:ext>
            </a:extLst>
          </p:cNvPr>
          <p:cNvSpPr>
            <a:spLocks noGrp="1"/>
          </p:cNvSpPr>
          <p:nvPr>
            <p:ph idx="1"/>
          </p:nvPr>
        </p:nvSpPr>
        <p:spPr/>
        <p:txBody>
          <a:bodyPr/>
          <a:lstStyle/>
          <a:p>
            <a:pPr marL="0" lvl="0" indent="0" algn="ctr">
              <a:buNone/>
            </a:pPr>
            <a:r>
              <a:rPr lang="sr-Latn-ME" sz="1500">
                <a:solidFill>
                  <a:prstClr val="black"/>
                </a:solidFill>
              </a:rPr>
              <a:t>„Sposobnost predviđanja grananja proističe iz praćenja ponašanja pojedinačnih instrukcija grananja. Procesorovo razumijevanje koda koji se izvršava je obično ograničeno na nivou jedne instrukcije. Tek sa uvođenjem kola za predviđanje, on počinje da prati ponašanje koda i pravi svojevrsnu optimizaciju svog rada“</a:t>
            </a:r>
          </a:p>
          <a:p>
            <a:pPr marL="0" lvl="0" indent="0" algn="ctr">
              <a:buNone/>
            </a:pPr>
            <a:endParaRPr lang="sr-Latn-ME" sz="1500">
              <a:solidFill>
                <a:prstClr val="black"/>
              </a:solidFill>
            </a:endParaRPr>
          </a:p>
          <a:p>
            <a:pPr marL="0" lvl="0" indent="0">
              <a:buNone/>
            </a:pPr>
            <a:r>
              <a:rPr lang="sr-Latn-ME" sz="2000">
                <a:solidFill>
                  <a:prstClr val="black"/>
                </a:solidFill>
              </a:rPr>
              <a:t>Ulazne odlike bi mogle biti: stanje keša, broj skokova, broj kočenja zbog učitavanja podataka u memoriju, veličina steka…</a:t>
            </a:r>
          </a:p>
          <a:p>
            <a:pPr marL="0" indent="0">
              <a:buNone/>
            </a:pPr>
            <a:endParaRPr lang="en-US"/>
          </a:p>
        </p:txBody>
      </p:sp>
    </p:spTree>
    <p:extLst>
      <p:ext uri="{BB962C8B-B14F-4D97-AF65-F5344CB8AC3E}">
        <p14:creationId xmlns:p14="http://schemas.microsoft.com/office/powerpoint/2010/main" val="3397309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C0956-8941-4D94-A056-847AA522B304}"/>
              </a:ext>
            </a:extLst>
          </p:cNvPr>
          <p:cNvSpPr>
            <a:spLocks noGrp="1"/>
          </p:cNvSpPr>
          <p:nvPr>
            <p:ph type="title"/>
          </p:nvPr>
        </p:nvSpPr>
        <p:spPr/>
        <p:txBody>
          <a:bodyPr/>
          <a:lstStyle/>
          <a:p>
            <a:r>
              <a:rPr lang="sr-Latn-ME"/>
              <a:t>Dobri ulazni podaci za predviđanje grananja?</a:t>
            </a:r>
            <a:endParaRPr lang="en-US"/>
          </a:p>
        </p:txBody>
      </p:sp>
      <p:sp>
        <p:nvSpPr>
          <p:cNvPr id="3" name="Content Placeholder 2">
            <a:extLst>
              <a:ext uri="{FF2B5EF4-FFF2-40B4-BE49-F238E27FC236}">
                <a16:creationId xmlns:a16="http://schemas.microsoft.com/office/drawing/2014/main" id="{CF450E62-421C-4ADD-8496-F29D37FA5FFD}"/>
              </a:ext>
            </a:extLst>
          </p:cNvPr>
          <p:cNvSpPr>
            <a:spLocks noGrp="1"/>
          </p:cNvSpPr>
          <p:nvPr>
            <p:ph idx="1"/>
          </p:nvPr>
        </p:nvSpPr>
        <p:spPr/>
        <p:txBody>
          <a:bodyPr>
            <a:normAutofit/>
          </a:bodyPr>
          <a:lstStyle/>
          <a:p>
            <a:pPr marL="0" indent="0" algn="ctr">
              <a:buNone/>
            </a:pPr>
            <a:r>
              <a:rPr lang="sr-Latn-ME" sz="1500"/>
              <a:t>„Sposobnost predviđanja grananja proističe iz praćenja ponašanja pojedinačnih instrukcija grananja. Procesorovo razumijevanje koda koji se izvršava je obično ograničeno na nivou jedne instrukcije. Tek sa uvođenjem kola za predviđanje, on počinje da prati ponašanje koda i pravi svojevrsnu optimizaciju svog rada“</a:t>
            </a:r>
          </a:p>
          <a:p>
            <a:pPr marL="0" indent="0" algn="ctr">
              <a:buNone/>
            </a:pPr>
            <a:endParaRPr lang="sr-Latn-ME" sz="1500"/>
          </a:p>
          <a:p>
            <a:pPr marL="0" indent="0">
              <a:buNone/>
            </a:pPr>
            <a:r>
              <a:rPr lang="sr-Latn-ME" sz="2000"/>
              <a:t>Ulazne odlike bi mogle biti: stanje keša, broj skokova, broj kočenja zbog učitavanja podataka u memoriju, veličina steka…</a:t>
            </a:r>
          </a:p>
          <a:p>
            <a:pPr marL="0" indent="0">
              <a:buNone/>
            </a:pPr>
            <a:endParaRPr lang="sr-Latn-ME" sz="2000"/>
          </a:p>
          <a:p>
            <a:pPr marL="0" indent="0">
              <a:buNone/>
            </a:pPr>
            <a:r>
              <a:rPr lang="sr-Latn-ME" sz="2000"/>
              <a:t>Svi moderni procesori se oslanjaju na rezutate prethodnih grananja za predviđanje, pa i perceptronski predviđač.</a:t>
            </a:r>
          </a:p>
          <a:p>
            <a:pPr marL="0" indent="0">
              <a:buNone/>
            </a:pPr>
            <a:r>
              <a:rPr lang="sr-Latn-ME" sz="2000"/>
              <a:t>Na veoma malom prostoru imamo odličnu predstavu o ponašanju koda do trenutne instrukcije.</a:t>
            </a:r>
          </a:p>
        </p:txBody>
      </p:sp>
      <p:cxnSp>
        <p:nvCxnSpPr>
          <p:cNvPr id="5" name="Straight Connector 4">
            <a:extLst>
              <a:ext uri="{FF2B5EF4-FFF2-40B4-BE49-F238E27FC236}">
                <a16:creationId xmlns:a16="http://schemas.microsoft.com/office/drawing/2014/main" id="{E6AFCA88-5900-420E-A563-A95293F7D493}"/>
              </a:ext>
            </a:extLst>
          </p:cNvPr>
          <p:cNvCxnSpPr>
            <a:cxnSpLocks/>
          </p:cNvCxnSpPr>
          <p:nvPr/>
        </p:nvCxnSpPr>
        <p:spPr>
          <a:xfrm>
            <a:off x="838200" y="3347050"/>
            <a:ext cx="2871158"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a:extLst>
              <a:ext uri="{FF2B5EF4-FFF2-40B4-BE49-F238E27FC236}">
                <a16:creationId xmlns:a16="http://schemas.microsoft.com/office/drawing/2014/main" id="{9EA51319-86B9-404C-B063-69D2D46FFA96}"/>
              </a:ext>
            </a:extLst>
          </p:cNvPr>
          <p:cNvCxnSpPr>
            <a:cxnSpLocks/>
          </p:cNvCxnSpPr>
          <p:nvPr/>
        </p:nvCxnSpPr>
        <p:spPr>
          <a:xfrm flipH="1">
            <a:off x="3786996" y="3096883"/>
            <a:ext cx="6849374"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86844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951CC0C-4756-4F99-9569-6B221BC48F6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90689"/>
            <a:ext cx="6952455" cy="4351336"/>
          </a:xfrm>
        </p:spPr>
      </p:pic>
      <p:pic>
        <p:nvPicPr>
          <p:cNvPr id="6" name="Content Placeholder 4">
            <a:extLst>
              <a:ext uri="{FF2B5EF4-FFF2-40B4-BE49-F238E27FC236}">
                <a16:creationId xmlns:a16="http://schemas.microsoft.com/office/drawing/2014/main" id="{D7DA219E-4615-4EDD-8746-CA95C32D20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915" y="3119263"/>
            <a:ext cx="7153278" cy="2185982"/>
          </a:xfrm>
          <a:prstGeom prst="rect">
            <a:avLst/>
          </a:prstGeom>
        </p:spPr>
      </p:pic>
      <p:sp>
        <p:nvSpPr>
          <p:cNvPr id="2" name="Title 1">
            <a:extLst>
              <a:ext uri="{FF2B5EF4-FFF2-40B4-BE49-F238E27FC236}">
                <a16:creationId xmlns:a16="http://schemas.microsoft.com/office/drawing/2014/main" id="{E1A66CB4-E8CF-4D2D-A5AF-50F0E17B8BA1}"/>
              </a:ext>
            </a:extLst>
          </p:cNvPr>
          <p:cNvSpPr>
            <a:spLocks noGrp="1"/>
          </p:cNvSpPr>
          <p:nvPr>
            <p:ph type="title"/>
          </p:nvPr>
        </p:nvSpPr>
        <p:spPr/>
        <p:txBody>
          <a:bodyPr/>
          <a:lstStyle/>
          <a:p>
            <a:r>
              <a:rPr lang="en-US" sz="3400" b="1" cap="all">
                <a:solidFill>
                  <a:srgbClr val="000000"/>
                </a:solidFill>
                <a:latin typeface="Gotham SSm A"/>
              </a:rPr>
              <a:t>Perceptronski predvi</a:t>
            </a:r>
            <a:r>
              <a:rPr lang="sr-Latn-ME" sz="3400" b="1" cap="all">
                <a:solidFill>
                  <a:srgbClr val="000000"/>
                </a:solidFill>
                <a:latin typeface="Gotham SSm A"/>
              </a:rPr>
              <a:t>đač</a:t>
            </a:r>
            <a:endParaRPr lang="en-US" sz="3400" b="1" cap="all">
              <a:solidFill>
                <a:srgbClr val="000000"/>
              </a:solidFill>
              <a:latin typeface="Gotham SSm A"/>
            </a:endParaRPr>
          </a:p>
        </p:txBody>
      </p:sp>
      <p:cxnSp>
        <p:nvCxnSpPr>
          <p:cNvPr id="8" name="Straight Arrow Connector 7">
            <a:extLst>
              <a:ext uri="{FF2B5EF4-FFF2-40B4-BE49-F238E27FC236}">
                <a16:creationId xmlns:a16="http://schemas.microsoft.com/office/drawing/2014/main" id="{F9F84612-6D5E-43FD-BA6B-7D36631D1907}"/>
              </a:ext>
            </a:extLst>
          </p:cNvPr>
          <p:cNvCxnSpPr>
            <a:cxnSpLocks/>
          </p:cNvCxnSpPr>
          <p:nvPr/>
        </p:nvCxnSpPr>
        <p:spPr>
          <a:xfrm>
            <a:off x="8458200" y="2965398"/>
            <a:ext cx="0" cy="463602"/>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29" name="Straight Connector 28">
            <a:extLst>
              <a:ext uri="{FF2B5EF4-FFF2-40B4-BE49-F238E27FC236}">
                <a16:creationId xmlns:a16="http://schemas.microsoft.com/office/drawing/2014/main" id="{4DEF91FE-5259-444D-9AA0-60E53A1C1DE4}"/>
              </a:ext>
            </a:extLst>
          </p:cNvPr>
          <p:cNvCxnSpPr/>
          <p:nvPr/>
        </p:nvCxnSpPr>
        <p:spPr>
          <a:xfrm>
            <a:off x="8458200" y="4835769"/>
            <a:ext cx="0" cy="1206257"/>
          </a:xfrm>
          <a:prstGeom prst="line">
            <a:avLst/>
          </a:prstGeom>
        </p:spPr>
        <p:style>
          <a:lnRef idx="3">
            <a:schemeClr val="accent1"/>
          </a:lnRef>
          <a:fillRef idx="0">
            <a:schemeClr val="accent1"/>
          </a:fillRef>
          <a:effectRef idx="2">
            <a:schemeClr val="accent1"/>
          </a:effectRef>
          <a:fontRef idx="minor">
            <a:schemeClr val="tx1"/>
          </a:fontRef>
        </p:style>
      </p:cxnSp>
      <p:cxnSp>
        <p:nvCxnSpPr>
          <p:cNvPr id="31" name="Straight Connector 30">
            <a:extLst>
              <a:ext uri="{FF2B5EF4-FFF2-40B4-BE49-F238E27FC236}">
                <a16:creationId xmlns:a16="http://schemas.microsoft.com/office/drawing/2014/main" id="{48906AD0-775E-44EB-986A-EFC5A5DCB8DC}"/>
              </a:ext>
            </a:extLst>
          </p:cNvPr>
          <p:cNvCxnSpPr>
            <a:cxnSpLocks/>
          </p:cNvCxnSpPr>
          <p:nvPr/>
        </p:nvCxnSpPr>
        <p:spPr>
          <a:xfrm flipH="1">
            <a:off x="4638675" y="6042026"/>
            <a:ext cx="3819525"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33" name="Straight Connector 32">
            <a:extLst>
              <a:ext uri="{FF2B5EF4-FFF2-40B4-BE49-F238E27FC236}">
                <a16:creationId xmlns:a16="http://schemas.microsoft.com/office/drawing/2014/main" id="{6A42E745-F5D5-485A-896A-425957796667}"/>
              </a:ext>
            </a:extLst>
          </p:cNvPr>
          <p:cNvCxnSpPr>
            <a:cxnSpLocks/>
          </p:cNvCxnSpPr>
          <p:nvPr/>
        </p:nvCxnSpPr>
        <p:spPr>
          <a:xfrm flipV="1">
            <a:off x="4638675" y="5553075"/>
            <a:ext cx="0" cy="488952"/>
          </a:xfrm>
          <a:prstGeom prst="line">
            <a:avLst/>
          </a:prstGeom>
        </p:spPr>
        <p:style>
          <a:lnRef idx="3">
            <a:schemeClr val="accent1"/>
          </a:lnRef>
          <a:fillRef idx="0">
            <a:schemeClr val="accent1"/>
          </a:fillRef>
          <a:effectRef idx="2">
            <a:schemeClr val="accent1"/>
          </a:effectRef>
          <a:fontRef idx="minor">
            <a:schemeClr val="tx1"/>
          </a:fontRef>
        </p:style>
      </p:cxnSp>
      <p:cxnSp>
        <p:nvCxnSpPr>
          <p:cNvPr id="43" name="Straight Connector 42">
            <a:extLst>
              <a:ext uri="{FF2B5EF4-FFF2-40B4-BE49-F238E27FC236}">
                <a16:creationId xmlns:a16="http://schemas.microsoft.com/office/drawing/2014/main" id="{4B4AEE8C-38C7-418A-A2CD-4A5F9644EB91}"/>
              </a:ext>
            </a:extLst>
          </p:cNvPr>
          <p:cNvCxnSpPr>
            <a:cxnSpLocks/>
          </p:cNvCxnSpPr>
          <p:nvPr/>
        </p:nvCxnSpPr>
        <p:spPr>
          <a:xfrm flipH="1">
            <a:off x="327660" y="3688080"/>
            <a:ext cx="131064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46" name="Straight Connector 45">
            <a:extLst>
              <a:ext uri="{FF2B5EF4-FFF2-40B4-BE49-F238E27FC236}">
                <a16:creationId xmlns:a16="http://schemas.microsoft.com/office/drawing/2014/main" id="{C2539B4B-A8AF-49EF-9CA6-FBE0D61E2155}"/>
              </a:ext>
            </a:extLst>
          </p:cNvPr>
          <p:cNvCxnSpPr>
            <a:cxnSpLocks/>
          </p:cNvCxnSpPr>
          <p:nvPr/>
        </p:nvCxnSpPr>
        <p:spPr>
          <a:xfrm flipH="1" flipV="1">
            <a:off x="1638300" y="3006725"/>
            <a:ext cx="7620" cy="688976"/>
          </a:xfrm>
          <a:prstGeom prst="line">
            <a:avLst/>
          </a:prstGeom>
        </p:spPr>
        <p:style>
          <a:lnRef idx="3">
            <a:schemeClr val="accent1"/>
          </a:lnRef>
          <a:fillRef idx="0">
            <a:schemeClr val="accent1"/>
          </a:fillRef>
          <a:effectRef idx="2">
            <a:schemeClr val="accent1"/>
          </a:effectRef>
          <a:fontRef idx="minor">
            <a:schemeClr val="tx1"/>
          </a:fontRef>
        </p:style>
      </p:cxnSp>
      <p:cxnSp>
        <p:nvCxnSpPr>
          <p:cNvPr id="54" name="Straight Connector 53">
            <a:extLst>
              <a:ext uri="{FF2B5EF4-FFF2-40B4-BE49-F238E27FC236}">
                <a16:creationId xmlns:a16="http://schemas.microsoft.com/office/drawing/2014/main" id="{C2C4BB04-432D-45FD-AF8B-3E07324E10EE}"/>
              </a:ext>
            </a:extLst>
          </p:cNvPr>
          <p:cNvCxnSpPr/>
          <p:nvPr/>
        </p:nvCxnSpPr>
        <p:spPr>
          <a:xfrm>
            <a:off x="1638300" y="3009900"/>
            <a:ext cx="390525"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57" name="Straight Connector 56">
            <a:extLst>
              <a:ext uri="{FF2B5EF4-FFF2-40B4-BE49-F238E27FC236}">
                <a16:creationId xmlns:a16="http://schemas.microsoft.com/office/drawing/2014/main" id="{54283B3A-813E-471D-B6FF-1FECA5B5C202}"/>
              </a:ext>
            </a:extLst>
          </p:cNvPr>
          <p:cNvCxnSpPr/>
          <p:nvPr/>
        </p:nvCxnSpPr>
        <p:spPr>
          <a:xfrm>
            <a:off x="1638300" y="3688080"/>
            <a:ext cx="0" cy="1309370"/>
          </a:xfrm>
          <a:prstGeom prst="line">
            <a:avLst/>
          </a:prstGeom>
        </p:spPr>
        <p:style>
          <a:lnRef idx="3">
            <a:schemeClr val="accent1"/>
          </a:lnRef>
          <a:fillRef idx="0">
            <a:schemeClr val="accent1"/>
          </a:fillRef>
          <a:effectRef idx="2">
            <a:schemeClr val="accent1"/>
          </a:effectRef>
          <a:fontRef idx="minor">
            <a:schemeClr val="tx1"/>
          </a:fontRef>
        </p:style>
      </p:cxnSp>
      <p:cxnSp>
        <p:nvCxnSpPr>
          <p:cNvPr id="59" name="Straight Connector 58">
            <a:extLst>
              <a:ext uri="{FF2B5EF4-FFF2-40B4-BE49-F238E27FC236}">
                <a16:creationId xmlns:a16="http://schemas.microsoft.com/office/drawing/2014/main" id="{3E324118-09D6-480E-BF03-841B3345C2E0}"/>
              </a:ext>
            </a:extLst>
          </p:cNvPr>
          <p:cNvCxnSpPr/>
          <p:nvPr/>
        </p:nvCxnSpPr>
        <p:spPr>
          <a:xfrm>
            <a:off x="1638300" y="5010150"/>
            <a:ext cx="390525"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1" name="Straight Connector 60">
            <a:extLst>
              <a:ext uri="{FF2B5EF4-FFF2-40B4-BE49-F238E27FC236}">
                <a16:creationId xmlns:a16="http://schemas.microsoft.com/office/drawing/2014/main" id="{FBF4FEB3-4726-432B-8186-09D3C3CECA9F}"/>
              </a:ext>
            </a:extLst>
          </p:cNvPr>
          <p:cNvCxnSpPr/>
          <p:nvPr/>
        </p:nvCxnSpPr>
        <p:spPr>
          <a:xfrm>
            <a:off x="2311400" y="4102100"/>
            <a:ext cx="0" cy="628650"/>
          </a:xfrm>
          <a:prstGeom prst="line">
            <a:avLst/>
          </a:prstGeom>
        </p:spPr>
        <p:style>
          <a:lnRef idx="3">
            <a:schemeClr val="accent1"/>
          </a:lnRef>
          <a:fillRef idx="0">
            <a:schemeClr val="accent1"/>
          </a:fillRef>
          <a:effectRef idx="2">
            <a:schemeClr val="accent1"/>
          </a:effectRef>
          <a:fontRef idx="minor">
            <a:schemeClr val="tx1"/>
          </a:fontRef>
        </p:style>
      </p:cxnSp>
      <p:cxnSp>
        <p:nvCxnSpPr>
          <p:cNvPr id="63" name="Straight Connector 62">
            <a:extLst>
              <a:ext uri="{FF2B5EF4-FFF2-40B4-BE49-F238E27FC236}">
                <a16:creationId xmlns:a16="http://schemas.microsoft.com/office/drawing/2014/main" id="{598D2C01-D405-4303-95D4-7D9DCD0C7BA6}"/>
              </a:ext>
            </a:extLst>
          </p:cNvPr>
          <p:cNvCxnSpPr>
            <a:cxnSpLocks/>
          </p:cNvCxnSpPr>
          <p:nvPr/>
        </p:nvCxnSpPr>
        <p:spPr>
          <a:xfrm>
            <a:off x="3463925" y="2219325"/>
            <a:ext cx="593845" cy="13672"/>
          </a:xfrm>
          <a:prstGeom prst="line">
            <a:avLst/>
          </a:prstGeom>
        </p:spPr>
        <p:style>
          <a:lnRef idx="3">
            <a:schemeClr val="accent1"/>
          </a:lnRef>
          <a:fillRef idx="0">
            <a:schemeClr val="accent1"/>
          </a:fillRef>
          <a:effectRef idx="2">
            <a:schemeClr val="accent1"/>
          </a:effectRef>
          <a:fontRef idx="minor">
            <a:schemeClr val="tx1"/>
          </a:fontRef>
        </p:style>
      </p:cxnSp>
      <p:cxnSp>
        <p:nvCxnSpPr>
          <p:cNvPr id="66" name="Straight Connector 65">
            <a:extLst>
              <a:ext uri="{FF2B5EF4-FFF2-40B4-BE49-F238E27FC236}">
                <a16:creationId xmlns:a16="http://schemas.microsoft.com/office/drawing/2014/main" id="{E25214AA-5435-492F-942B-0B69E872E4AC}"/>
              </a:ext>
            </a:extLst>
          </p:cNvPr>
          <p:cNvCxnSpPr/>
          <p:nvPr/>
        </p:nvCxnSpPr>
        <p:spPr>
          <a:xfrm flipH="1">
            <a:off x="3028950" y="5548313"/>
            <a:ext cx="1609725"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8" name="Straight Connector 67">
            <a:extLst>
              <a:ext uri="{FF2B5EF4-FFF2-40B4-BE49-F238E27FC236}">
                <a16:creationId xmlns:a16="http://schemas.microsoft.com/office/drawing/2014/main" id="{3DA1D5FB-8FCA-427A-AF9E-0687B2F2167D}"/>
              </a:ext>
            </a:extLst>
          </p:cNvPr>
          <p:cNvCxnSpPr/>
          <p:nvPr/>
        </p:nvCxnSpPr>
        <p:spPr>
          <a:xfrm flipV="1">
            <a:off x="3033713" y="5305245"/>
            <a:ext cx="0" cy="247830"/>
          </a:xfrm>
          <a:prstGeom prst="line">
            <a:avLst/>
          </a:prstGeom>
        </p:spPr>
        <p:style>
          <a:lnRef idx="3">
            <a:schemeClr val="accent1"/>
          </a:lnRef>
          <a:fillRef idx="0">
            <a:schemeClr val="accent1"/>
          </a:fillRef>
          <a:effectRef idx="2">
            <a:schemeClr val="accent1"/>
          </a:effectRef>
          <a:fontRef idx="minor">
            <a:schemeClr val="tx1"/>
          </a:fontRef>
        </p:style>
      </p:cxnSp>
      <p:cxnSp>
        <p:nvCxnSpPr>
          <p:cNvPr id="70" name="Straight Connector 69">
            <a:extLst>
              <a:ext uri="{FF2B5EF4-FFF2-40B4-BE49-F238E27FC236}">
                <a16:creationId xmlns:a16="http://schemas.microsoft.com/office/drawing/2014/main" id="{E8473801-7A02-4834-B667-9ABB82DB6BE9}"/>
              </a:ext>
            </a:extLst>
          </p:cNvPr>
          <p:cNvCxnSpPr/>
          <p:nvPr/>
        </p:nvCxnSpPr>
        <p:spPr>
          <a:xfrm>
            <a:off x="4638675" y="5548313"/>
            <a:ext cx="188595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2" name="Straight Connector 71">
            <a:extLst>
              <a:ext uri="{FF2B5EF4-FFF2-40B4-BE49-F238E27FC236}">
                <a16:creationId xmlns:a16="http://schemas.microsoft.com/office/drawing/2014/main" id="{94A6706C-C648-40B0-B05B-09767CA3BC3F}"/>
              </a:ext>
            </a:extLst>
          </p:cNvPr>
          <p:cNvCxnSpPr>
            <a:cxnSpLocks/>
          </p:cNvCxnSpPr>
          <p:nvPr/>
        </p:nvCxnSpPr>
        <p:spPr>
          <a:xfrm flipH="1" flipV="1">
            <a:off x="6499225" y="4460081"/>
            <a:ext cx="30164" cy="1088234"/>
          </a:xfrm>
          <a:prstGeom prst="line">
            <a:avLst/>
          </a:prstGeom>
        </p:spPr>
        <p:style>
          <a:lnRef idx="3">
            <a:schemeClr val="accent1"/>
          </a:lnRef>
          <a:fillRef idx="0">
            <a:schemeClr val="accent1"/>
          </a:fillRef>
          <a:effectRef idx="2">
            <a:schemeClr val="accent1"/>
          </a:effectRef>
          <a:fontRef idx="minor">
            <a:schemeClr val="tx1"/>
          </a:fontRef>
        </p:style>
      </p:cxnSp>
      <p:cxnSp>
        <p:nvCxnSpPr>
          <p:cNvPr id="79" name="Straight Connector 78">
            <a:extLst>
              <a:ext uri="{FF2B5EF4-FFF2-40B4-BE49-F238E27FC236}">
                <a16:creationId xmlns:a16="http://schemas.microsoft.com/office/drawing/2014/main" id="{255F8D4B-E10D-4ED9-A43C-708ECACC31C2}"/>
              </a:ext>
            </a:extLst>
          </p:cNvPr>
          <p:cNvCxnSpPr>
            <a:cxnSpLocks/>
          </p:cNvCxnSpPr>
          <p:nvPr/>
        </p:nvCxnSpPr>
        <p:spPr>
          <a:xfrm flipH="1" flipV="1">
            <a:off x="5272088" y="4467225"/>
            <a:ext cx="1227137" cy="1"/>
          </a:xfrm>
          <a:prstGeom prst="line">
            <a:avLst/>
          </a:prstGeom>
        </p:spPr>
        <p:style>
          <a:lnRef idx="3">
            <a:schemeClr val="accent1"/>
          </a:lnRef>
          <a:fillRef idx="0">
            <a:schemeClr val="accent1"/>
          </a:fillRef>
          <a:effectRef idx="2">
            <a:schemeClr val="accent1"/>
          </a:effectRef>
          <a:fontRef idx="minor">
            <a:schemeClr val="tx1"/>
          </a:fontRef>
        </p:style>
      </p:cxnSp>
      <p:cxnSp>
        <p:nvCxnSpPr>
          <p:cNvPr id="81" name="Straight Connector 80">
            <a:extLst>
              <a:ext uri="{FF2B5EF4-FFF2-40B4-BE49-F238E27FC236}">
                <a16:creationId xmlns:a16="http://schemas.microsoft.com/office/drawing/2014/main" id="{68CB89BE-9E32-4AF6-9734-D4C7DAF21D02}"/>
              </a:ext>
            </a:extLst>
          </p:cNvPr>
          <p:cNvCxnSpPr/>
          <p:nvPr/>
        </p:nvCxnSpPr>
        <p:spPr>
          <a:xfrm flipV="1">
            <a:off x="5272088" y="4212254"/>
            <a:ext cx="0" cy="254971"/>
          </a:xfrm>
          <a:prstGeom prst="line">
            <a:avLst/>
          </a:prstGeom>
        </p:spPr>
        <p:style>
          <a:lnRef idx="3">
            <a:schemeClr val="accent1"/>
          </a:lnRef>
          <a:fillRef idx="0">
            <a:schemeClr val="accent1"/>
          </a:fillRef>
          <a:effectRef idx="2">
            <a:schemeClr val="accent1"/>
          </a:effectRef>
          <a:fontRef idx="minor">
            <a:schemeClr val="tx1"/>
          </a:fontRef>
        </p:style>
      </p:cxnSp>
      <p:cxnSp>
        <p:nvCxnSpPr>
          <p:cNvPr id="85" name="Straight Connector 84">
            <a:extLst>
              <a:ext uri="{FF2B5EF4-FFF2-40B4-BE49-F238E27FC236}">
                <a16:creationId xmlns:a16="http://schemas.microsoft.com/office/drawing/2014/main" id="{02D094B1-C703-42B0-9D98-03D5B6ED4866}"/>
              </a:ext>
            </a:extLst>
          </p:cNvPr>
          <p:cNvCxnSpPr/>
          <p:nvPr/>
        </p:nvCxnSpPr>
        <p:spPr>
          <a:xfrm>
            <a:off x="6096000" y="2219325"/>
            <a:ext cx="31115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7" name="Straight Connector 86">
            <a:extLst>
              <a:ext uri="{FF2B5EF4-FFF2-40B4-BE49-F238E27FC236}">
                <a16:creationId xmlns:a16="http://schemas.microsoft.com/office/drawing/2014/main" id="{FD572AEE-0237-43B1-97BA-B6132B77F48F}"/>
              </a:ext>
            </a:extLst>
          </p:cNvPr>
          <p:cNvCxnSpPr/>
          <p:nvPr/>
        </p:nvCxnSpPr>
        <p:spPr>
          <a:xfrm>
            <a:off x="6413500" y="2219325"/>
            <a:ext cx="682625"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9" name="Straight Connector 88">
            <a:extLst>
              <a:ext uri="{FF2B5EF4-FFF2-40B4-BE49-F238E27FC236}">
                <a16:creationId xmlns:a16="http://schemas.microsoft.com/office/drawing/2014/main" id="{CB7CFFA3-26F4-4C68-9FEE-D7B8625702DA}"/>
              </a:ext>
            </a:extLst>
          </p:cNvPr>
          <p:cNvCxnSpPr>
            <a:cxnSpLocks/>
          </p:cNvCxnSpPr>
          <p:nvPr/>
        </p:nvCxnSpPr>
        <p:spPr>
          <a:xfrm>
            <a:off x="6407150" y="2219325"/>
            <a:ext cx="6350" cy="1006475"/>
          </a:xfrm>
          <a:prstGeom prst="line">
            <a:avLst/>
          </a:prstGeom>
        </p:spPr>
        <p:style>
          <a:lnRef idx="3">
            <a:schemeClr val="accent1"/>
          </a:lnRef>
          <a:fillRef idx="0">
            <a:schemeClr val="accent1"/>
          </a:fillRef>
          <a:effectRef idx="2">
            <a:schemeClr val="accent1"/>
          </a:effectRef>
          <a:fontRef idx="minor">
            <a:schemeClr val="tx1"/>
          </a:fontRef>
        </p:style>
      </p:cxnSp>
      <p:cxnSp>
        <p:nvCxnSpPr>
          <p:cNvPr id="94" name="Straight Connector 93">
            <a:extLst>
              <a:ext uri="{FF2B5EF4-FFF2-40B4-BE49-F238E27FC236}">
                <a16:creationId xmlns:a16="http://schemas.microsoft.com/office/drawing/2014/main" id="{5A1877BC-21FF-4F76-92F9-AD6ECA6C97DB}"/>
              </a:ext>
            </a:extLst>
          </p:cNvPr>
          <p:cNvCxnSpPr/>
          <p:nvPr/>
        </p:nvCxnSpPr>
        <p:spPr>
          <a:xfrm flipH="1">
            <a:off x="4057770" y="3222625"/>
            <a:ext cx="235573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6" name="Straight Connector 95">
            <a:extLst>
              <a:ext uri="{FF2B5EF4-FFF2-40B4-BE49-F238E27FC236}">
                <a16:creationId xmlns:a16="http://schemas.microsoft.com/office/drawing/2014/main" id="{92417D3C-E13A-45D0-9B26-62C84005CC91}"/>
              </a:ext>
            </a:extLst>
          </p:cNvPr>
          <p:cNvCxnSpPr/>
          <p:nvPr/>
        </p:nvCxnSpPr>
        <p:spPr>
          <a:xfrm>
            <a:off x="4064000" y="3225800"/>
            <a:ext cx="0" cy="288925"/>
          </a:xfrm>
          <a:prstGeom prst="line">
            <a:avLst/>
          </a:prstGeom>
        </p:spPr>
        <p:style>
          <a:lnRef idx="3">
            <a:schemeClr val="accent1"/>
          </a:lnRef>
          <a:fillRef idx="0">
            <a:schemeClr val="accent1"/>
          </a:fillRef>
          <a:effectRef idx="2">
            <a:schemeClr val="accent1"/>
          </a:effectRef>
          <a:fontRef idx="minor">
            <a:schemeClr val="tx1"/>
          </a:fontRef>
        </p:style>
      </p:cxnSp>
      <p:cxnSp>
        <p:nvCxnSpPr>
          <p:cNvPr id="106" name="Straight Connector 105">
            <a:extLst>
              <a:ext uri="{FF2B5EF4-FFF2-40B4-BE49-F238E27FC236}">
                <a16:creationId xmlns:a16="http://schemas.microsoft.com/office/drawing/2014/main" id="{37E183A7-4F6A-4210-9630-8D54346501C1}"/>
              </a:ext>
            </a:extLst>
          </p:cNvPr>
          <p:cNvCxnSpPr>
            <a:cxnSpLocks/>
          </p:cNvCxnSpPr>
          <p:nvPr/>
        </p:nvCxnSpPr>
        <p:spPr>
          <a:xfrm flipH="1">
            <a:off x="7537450" y="2903220"/>
            <a:ext cx="4465320" cy="508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9" name="Straight Connector 108">
            <a:extLst>
              <a:ext uri="{FF2B5EF4-FFF2-40B4-BE49-F238E27FC236}">
                <a16:creationId xmlns:a16="http://schemas.microsoft.com/office/drawing/2014/main" id="{18E2CFED-8110-453E-8CC1-17F9796C1F1D}"/>
              </a:ext>
            </a:extLst>
          </p:cNvPr>
          <p:cNvCxnSpPr/>
          <p:nvPr/>
        </p:nvCxnSpPr>
        <p:spPr>
          <a:xfrm flipV="1">
            <a:off x="7537450" y="2908300"/>
            <a:ext cx="0" cy="2101850"/>
          </a:xfrm>
          <a:prstGeom prst="line">
            <a:avLst/>
          </a:prstGeom>
        </p:spPr>
        <p:style>
          <a:lnRef idx="3">
            <a:schemeClr val="accent1"/>
          </a:lnRef>
          <a:fillRef idx="0">
            <a:schemeClr val="accent1"/>
          </a:fillRef>
          <a:effectRef idx="2">
            <a:schemeClr val="accent1"/>
          </a:effectRef>
          <a:fontRef idx="minor">
            <a:schemeClr val="tx1"/>
          </a:fontRef>
        </p:style>
      </p:cxnSp>
      <p:cxnSp>
        <p:nvCxnSpPr>
          <p:cNvPr id="113" name="Straight Connector 112">
            <a:extLst>
              <a:ext uri="{FF2B5EF4-FFF2-40B4-BE49-F238E27FC236}">
                <a16:creationId xmlns:a16="http://schemas.microsoft.com/office/drawing/2014/main" id="{46C4AA99-CDA2-4AB7-A1F3-4EE18EEFCFE1}"/>
              </a:ext>
            </a:extLst>
          </p:cNvPr>
          <p:cNvCxnSpPr>
            <a:cxnSpLocks/>
          </p:cNvCxnSpPr>
          <p:nvPr/>
        </p:nvCxnSpPr>
        <p:spPr>
          <a:xfrm flipH="1">
            <a:off x="6323014" y="5003800"/>
            <a:ext cx="1214436"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16" name="Straight Connector 115">
            <a:extLst>
              <a:ext uri="{FF2B5EF4-FFF2-40B4-BE49-F238E27FC236}">
                <a16:creationId xmlns:a16="http://schemas.microsoft.com/office/drawing/2014/main" id="{D753C819-550D-441C-98A2-2D7CDFB30591}"/>
              </a:ext>
            </a:extLst>
          </p:cNvPr>
          <p:cNvCxnSpPr/>
          <p:nvPr/>
        </p:nvCxnSpPr>
        <p:spPr>
          <a:xfrm>
            <a:off x="4057770" y="4997450"/>
            <a:ext cx="67933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18" name="Straight Connector 117">
            <a:extLst>
              <a:ext uri="{FF2B5EF4-FFF2-40B4-BE49-F238E27FC236}">
                <a16:creationId xmlns:a16="http://schemas.microsoft.com/office/drawing/2014/main" id="{F4E2DA93-FC3A-4FB2-852D-73BF1AE54539}"/>
              </a:ext>
            </a:extLst>
          </p:cNvPr>
          <p:cNvCxnSpPr/>
          <p:nvPr/>
        </p:nvCxnSpPr>
        <p:spPr>
          <a:xfrm flipV="1">
            <a:off x="3235325" y="4102100"/>
            <a:ext cx="0" cy="628650"/>
          </a:xfrm>
          <a:prstGeom prst="line">
            <a:avLst/>
          </a:prstGeom>
        </p:spPr>
        <p:style>
          <a:lnRef idx="3">
            <a:schemeClr val="accent1"/>
          </a:lnRef>
          <a:fillRef idx="0">
            <a:schemeClr val="accent1"/>
          </a:fillRef>
          <a:effectRef idx="2">
            <a:schemeClr val="accent1"/>
          </a:effectRef>
          <a:fontRef idx="minor">
            <a:schemeClr val="tx1"/>
          </a:fontRef>
        </p:style>
      </p:cxnSp>
      <p:cxnSp>
        <p:nvCxnSpPr>
          <p:cNvPr id="120" name="Straight Connector 119">
            <a:extLst>
              <a:ext uri="{FF2B5EF4-FFF2-40B4-BE49-F238E27FC236}">
                <a16:creationId xmlns:a16="http://schemas.microsoft.com/office/drawing/2014/main" id="{E0691DC6-9AAA-4966-AED5-ED03EE99E52A}"/>
              </a:ext>
            </a:extLst>
          </p:cNvPr>
          <p:cNvCxnSpPr>
            <a:cxnSpLocks/>
          </p:cNvCxnSpPr>
          <p:nvPr/>
        </p:nvCxnSpPr>
        <p:spPr>
          <a:xfrm flipH="1" flipV="1">
            <a:off x="2907506" y="4102100"/>
            <a:ext cx="16669" cy="628650"/>
          </a:xfrm>
          <a:prstGeom prst="line">
            <a:avLst/>
          </a:prstGeom>
        </p:spPr>
        <p:style>
          <a:lnRef idx="3">
            <a:schemeClr val="accent1"/>
          </a:lnRef>
          <a:fillRef idx="0">
            <a:schemeClr val="accent1"/>
          </a:fillRef>
          <a:effectRef idx="2">
            <a:schemeClr val="accent1"/>
          </a:effectRef>
          <a:fontRef idx="minor">
            <a:schemeClr val="tx1"/>
          </a:fontRef>
        </p:style>
      </p:cxnSp>
      <p:cxnSp>
        <p:nvCxnSpPr>
          <p:cNvPr id="129" name="Straight Connector 128">
            <a:extLst>
              <a:ext uri="{FF2B5EF4-FFF2-40B4-BE49-F238E27FC236}">
                <a16:creationId xmlns:a16="http://schemas.microsoft.com/office/drawing/2014/main" id="{8C4026DD-F4D7-4542-BBF0-071FCF6D5068}"/>
              </a:ext>
            </a:extLst>
          </p:cNvPr>
          <p:cNvCxnSpPr/>
          <p:nvPr/>
        </p:nvCxnSpPr>
        <p:spPr>
          <a:xfrm flipV="1">
            <a:off x="4936331" y="4517231"/>
            <a:ext cx="0" cy="195263"/>
          </a:xfrm>
          <a:prstGeom prst="line">
            <a:avLst/>
          </a:prstGeom>
        </p:spPr>
        <p:style>
          <a:lnRef idx="3">
            <a:schemeClr val="accent1"/>
          </a:lnRef>
          <a:fillRef idx="0">
            <a:schemeClr val="accent1"/>
          </a:fillRef>
          <a:effectRef idx="2">
            <a:schemeClr val="accent1"/>
          </a:effectRef>
          <a:fontRef idx="minor">
            <a:schemeClr val="tx1"/>
          </a:fontRef>
        </p:style>
      </p:cxnSp>
      <p:cxnSp>
        <p:nvCxnSpPr>
          <p:cNvPr id="131" name="Straight Connector 130">
            <a:extLst>
              <a:ext uri="{FF2B5EF4-FFF2-40B4-BE49-F238E27FC236}">
                <a16:creationId xmlns:a16="http://schemas.microsoft.com/office/drawing/2014/main" id="{E5E0CF3D-B616-4811-9632-9DC3EA5227C3}"/>
              </a:ext>
            </a:extLst>
          </p:cNvPr>
          <p:cNvCxnSpPr/>
          <p:nvPr/>
        </p:nvCxnSpPr>
        <p:spPr>
          <a:xfrm flipH="1" flipV="1">
            <a:off x="3381375" y="4488656"/>
            <a:ext cx="1552575" cy="26194"/>
          </a:xfrm>
          <a:prstGeom prst="line">
            <a:avLst/>
          </a:prstGeom>
        </p:spPr>
        <p:style>
          <a:lnRef idx="3">
            <a:schemeClr val="accent1"/>
          </a:lnRef>
          <a:fillRef idx="0">
            <a:schemeClr val="accent1"/>
          </a:fillRef>
          <a:effectRef idx="2">
            <a:schemeClr val="accent1"/>
          </a:effectRef>
          <a:fontRef idx="minor">
            <a:schemeClr val="tx1"/>
          </a:fontRef>
        </p:style>
      </p:cxnSp>
      <p:cxnSp>
        <p:nvCxnSpPr>
          <p:cNvPr id="133" name="Straight Connector 132">
            <a:extLst>
              <a:ext uri="{FF2B5EF4-FFF2-40B4-BE49-F238E27FC236}">
                <a16:creationId xmlns:a16="http://schemas.microsoft.com/office/drawing/2014/main" id="{0026EC71-2528-48C6-9886-7CEC94856D1F}"/>
              </a:ext>
            </a:extLst>
          </p:cNvPr>
          <p:cNvCxnSpPr/>
          <p:nvPr/>
        </p:nvCxnSpPr>
        <p:spPr>
          <a:xfrm flipV="1">
            <a:off x="3373438" y="4095353"/>
            <a:ext cx="0" cy="406401"/>
          </a:xfrm>
          <a:prstGeom prst="line">
            <a:avLst/>
          </a:prstGeom>
        </p:spPr>
        <p:style>
          <a:lnRef idx="3">
            <a:schemeClr val="accent1"/>
          </a:lnRef>
          <a:fillRef idx="0">
            <a:schemeClr val="accent1"/>
          </a:fillRef>
          <a:effectRef idx="2">
            <a:schemeClr val="accent1"/>
          </a:effectRef>
          <a:fontRef idx="minor">
            <a:schemeClr val="tx1"/>
          </a:fontRef>
        </p:style>
      </p:cxnSp>
      <p:cxnSp>
        <p:nvCxnSpPr>
          <p:cNvPr id="135" name="Straight Connector 134">
            <a:extLst>
              <a:ext uri="{FF2B5EF4-FFF2-40B4-BE49-F238E27FC236}">
                <a16:creationId xmlns:a16="http://schemas.microsoft.com/office/drawing/2014/main" id="{319A0D9B-7A44-4FF8-9FCB-7BBC53B5EC2B}"/>
              </a:ext>
            </a:extLst>
          </p:cNvPr>
          <p:cNvCxnSpPr/>
          <p:nvPr/>
        </p:nvCxnSpPr>
        <p:spPr>
          <a:xfrm flipV="1">
            <a:off x="6642100" y="4244975"/>
            <a:ext cx="0" cy="758825"/>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7978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left)">
                                      <p:cBhvr>
                                        <p:cTn id="12" dur="500"/>
                                        <p:tgtEl>
                                          <p:spTgt spid="43"/>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down)">
                                      <p:cBhvr>
                                        <p:cTn id="16" dur="500"/>
                                        <p:tgtEl>
                                          <p:spTgt spid="46"/>
                                        </p:tgtEl>
                                      </p:cBhvr>
                                    </p:animEffect>
                                  </p:childTnLst>
                                </p:cTn>
                              </p:par>
                              <p:par>
                                <p:cTn id="17" presetID="22" presetClass="entr" presetSubtype="1" fill="hold" nodeType="with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wipe(up)">
                                      <p:cBhvr>
                                        <p:cTn id="19" dur="500"/>
                                        <p:tgtEl>
                                          <p:spTgt spid="57"/>
                                        </p:tgtEl>
                                      </p:cBhvr>
                                    </p:animEffect>
                                  </p:childTnLst>
                                </p:cTn>
                              </p:par>
                            </p:childTnLst>
                          </p:cTn>
                        </p:par>
                        <p:par>
                          <p:cTn id="20" fill="hold">
                            <p:stCondLst>
                              <p:cond delay="1000"/>
                            </p:stCondLst>
                            <p:childTnLst>
                              <p:par>
                                <p:cTn id="21" presetID="22" presetClass="entr" presetSubtype="8" fill="hold" nodeType="after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wipe(left)">
                                      <p:cBhvr>
                                        <p:cTn id="23" dur="500"/>
                                        <p:tgtEl>
                                          <p:spTgt spid="54"/>
                                        </p:tgtEl>
                                      </p:cBhvr>
                                    </p:animEffect>
                                  </p:childTnLst>
                                </p:cTn>
                              </p:par>
                              <p:par>
                                <p:cTn id="24" presetID="22" presetClass="entr" presetSubtype="8" fill="hold" nodeType="with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wipe(left)">
                                      <p:cBhvr>
                                        <p:cTn id="26" dur="500"/>
                                        <p:tgtEl>
                                          <p:spTgt spid="5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par>
                                <p:cTn id="32" presetID="22" presetClass="entr" presetSubtype="1" fill="hold" nodeType="with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wipe(up)">
                                      <p:cBhvr>
                                        <p:cTn id="34" dur="500"/>
                                        <p:tgtEl>
                                          <p:spTgt spid="6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up)">
                                      <p:cBhvr>
                                        <p:cTn id="39" dur="300"/>
                                        <p:tgtEl>
                                          <p:spTgt spid="29"/>
                                        </p:tgtEl>
                                      </p:cBhvr>
                                    </p:animEffect>
                                  </p:childTnLst>
                                </p:cTn>
                              </p:par>
                            </p:childTnLst>
                          </p:cTn>
                        </p:par>
                        <p:par>
                          <p:cTn id="40" fill="hold">
                            <p:stCondLst>
                              <p:cond delay="300"/>
                            </p:stCondLst>
                            <p:childTnLst>
                              <p:par>
                                <p:cTn id="41" presetID="22" presetClass="entr" presetSubtype="2" fill="hold"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right)">
                                      <p:cBhvr>
                                        <p:cTn id="43" dur="200"/>
                                        <p:tgtEl>
                                          <p:spTgt spid="31"/>
                                        </p:tgtEl>
                                      </p:cBhvr>
                                    </p:animEffect>
                                  </p:childTnLst>
                                </p:cTn>
                              </p:par>
                            </p:childTnLst>
                          </p:cTn>
                        </p:par>
                        <p:par>
                          <p:cTn id="44" fill="hold">
                            <p:stCondLst>
                              <p:cond delay="500"/>
                            </p:stCondLst>
                            <p:childTnLst>
                              <p:par>
                                <p:cTn id="45" presetID="22" presetClass="entr" presetSubtype="4" fill="hold"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300"/>
                                        <p:tgtEl>
                                          <p:spTgt spid="33"/>
                                        </p:tgtEl>
                                      </p:cBhvr>
                                    </p:animEffect>
                                  </p:childTnLst>
                                </p:cTn>
                              </p:par>
                            </p:childTnLst>
                          </p:cTn>
                        </p:par>
                        <p:par>
                          <p:cTn id="48" fill="hold">
                            <p:stCondLst>
                              <p:cond delay="800"/>
                            </p:stCondLst>
                            <p:childTnLst>
                              <p:par>
                                <p:cTn id="49" presetID="22" presetClass="entr" presetSubtype="2" fill="hold" nodeType="after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wipe(right)">
                                      <p:cBhvr>
                                        <p:cTn id="51" dur="200"/>
                                        <p:tgtEl>
                                          <p:spTgt spid="66"/>
                                        </p:tgtEl>
                                      </p:cBhvr>
                                    </p:animEffect>
                                  </p:childTnLst>
                                </p:cTn>
                              </p:par>
                              <p:par>
                                <p:cTn id="52" presetID="22" presetClass="entr" presetSubtype="8" fill="hold" nodeType="withEffect">
                                  <p:stCondLst>
                                    <p:cond delay="0"/>
                                  </p:stCondLst>
                                  <p:childTnLst>
                                    <p:set>
                                      <p:cBhvr>
                                        <p:cTn id="53" dur="1" fill="hold">
                                          <p:stCondLst>
                                            <p:cond delay="0"/>
                                          </p:stCondLst>
                                        </p:cTn>
                                        <p:tgtEl>
                                          <p:spTgt spid="70"/>
                                        </p:tgtEl>
                                        <p:attrNameLst>
                                          <p:attrName>style.visibility</p:attrName>
                                        </p:attrNameLst>
                                      </p:cBhvr>
                                      <p:to>
                                        <p:strVal val="visible"/>
                                      </p:to>
                                    </p:set>
                                    <p:animEffect transition="in" filter="wipe(left)">
                                      <p:cBhvr>
                                        <p:cTn id="54" dur="200"/>
                                        <p:tgtEl>
                                          <p:spTgt spid="70"/>
                                        </p:tgtEl>
                                      </p:cBhvr>
                                    </p:animEffect>
                                  </p:childTnLst>
                                </p:cTn>
                              </p:par>
                            </p:childTnLst>
                          </p:cTn>
                        </p:par>
                        <p:par>
                          <p:cTn id="55" fill="hold">
                            <p:stCondLst>
                              <p:cond delay="1000"/>
                            </p:stCondLst>
                            <p:childTnLst>
                              <p:par>
                                <p:cTn id="56" presetID="22" presetClass="entr" presetSubtype="4" fill="hold" nodeType="afterEffect">
                                  <p:stCondLst>
                                    <p:cond delay="0"/>
                                  </p:stCondLst>
                                  <p:childTnLst>
                                    <p:set>
                                      <p:cBhvr>
                                        <p:cTn id="57" dur="1" fill="hold">
                                          <p:stCondLst>
                                            <p:cond delay="0"/>
                                          </p:stCondLst>
                                        </p:cTn>
                                        <p:tgtEl>
                                          <p:spTgt spid="68"/>
                                        </p:tgtEl>
                                        <p:attrNameLst>
                                          <p:attrName>style.visibility</p:attrName>
                                        </p:attrNameLst>
                                      </p:cBhvr>
                                      <p:to>
                                        <p:strVal val="visible"/>
                                      </p:to>
                                    </p:set>
                                    <p:animEffect transition="in" filter="wipe(down)">
                                      <p:cBhvr>
                                        <p:cTn id="58" dur="500"/>
                                        <p:tgtEl>
                                          <p:spTgt spid="68"/>
                                        </p:tgtEl>
                                      </p:cBhvr>
                                    </p:animEffect>
                                  </p:childTnLst>
                                </p:cTn>
                              </p:par>
                              <p:par>
                                <p:cTn id="59" presetID="22" presetClass="entr" presetSubtype="4" fill="hold" nodeType="with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wipe(down)">
                                      <p:cBhvr>
                                        <p:cTn id="61" dur="500"/>
                                        <p:tgtEl>
                                          <p:spTgt spid="72"/>
                                        </p:tgtEl>
                                      </p:cBhvr>
                                    </p:animEffect>
                                  </p:childTnLst>
                                </p:cTn>
                              </p:par>
                            </p:childTnLst>
                          </p:cTn>
                        </p:par>
                        <p:par>
                          <p:cTn id="62" fill="hold">
                            <p:stCondLst>
                              <p:cond delay="1500"/>
                            </p:stCondLst>
                            <p:childTnLst>
                              <p:par>
                                <p:cTn id="63" presetID="22" presetClass="entr" presetSubtype="2" fill="hold" nodeType="after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wipe(right)">
                                      <p:cBhvr>
                                        <p:cTn id="65" dur="500"/>
                                        <p:tgtEl>
                                          <p:spTgt spid="79"/>
                                        </p:tgtEl>
                                      </p:cBhvr>
                                    </p:animEffect>
                                  </p:childTnLst>
                                </p:cTn>
                              </p:par>
                            </p:childTnLst>
                          </p:cTn>
                        </p:par>
                        <p:par>
                          <p:cTn id="66" fill="hold">
                            <p:stCondLst>
                              <p:cond delay="2000"/>
                            </p:stCondLst>
                            <p:childTnLst>
                              <p:par>
                                <p:cTn id="67" presetID="22" presetClass="entr" presetSubtype="4" fill="hold" nodeType="afterEffect">
                                  <p:stCondLst>
                                    <p:cond delay="0"/>
                                  </p:stCondLst>
                                  <p:childTnLst>
                                    <p:set>
                                      <p:cBhvr>
                                        <p:cTn id="68" dur="1" fill="hold">
                                          <p:stCondLst>
                                            <p:cond delay="0"/>
                                          </p:stCondLst>
                                        </p:cTn>
                                        <p:tgtEl>
                                          <p:spTgt spid="81"/>
                                        </p:tgtEl>
                                        <p:attrNameLst>
                                          <p:attrName>style.visibility</p:attrName>
                                        </p:attrNameLst>
                                      </p:cBhvr>
                                      <p:to>
                                        <p:strVal val="visible"/>
                                      </p:to>
                                    </p:set>
                                    <p:animEffect transition="in" filter="wipe(down)">
                                      <p:cBhvr>
                                        <p:cTn id="69" dur="500"/>
                                        <p:tgtEl>
                                          <p:spTgt spid="81"/>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8" fill="hold" nodeType="clickEffect">
                                  <p:stCondLst>
                                    <p:cond delay="0"/>
                                  </p:stCondLst>
                                  <p:childTnLst>
                                    <p:set>
                                      <p:cBhvr>
                                        <p:cTn id="73" dur="1" fill="hold">
                                          <p:stCondLst>
                                            <p:cond delay="0"/>
                                          </p:stCondLst>
                                        </p:cTn>
                                        <p:tgtEl>
                                          <p:spTgt spid="85"/>
                                        </p:tgtEl>
                                        <p:attrNameLst>
                                          <p:attrName>style.visibility</p:attrName>
                                        </p:attrNameLst>
                                      </p:cBhvr>
                                      <p:to>
                                        <p:strVal val="visible"/>
                                      </p:to>
                                    </p:set>
                                    <p:animEffect transition="in" filter="wipe(left)">
                                      <p:cBhvr>
                                        <p:cTn id="74" dur="300"/>
                                        <p:tgtEl>
                                          <p:spTgt spid="85"/>
                                        </p:tgtEl>
                                      </p:cBhvr>
                                    </p:animEffect>
                                  </p:childTnLst>
                                </p:cTn>
                              </p:par>
                            </p:childTnLst>
                          </p:cTn>
                        </p:par>
                        <p:par>
                          <p:cTn id="75" fill="hold">
                            <p:stCondLst>
                              <p:cond delay="300"/>
                            </p:stCondLst>
                            <p:childTnLst>
                              <p:par>
                                <p:cTn id="76" presetID="22" presetClass="entr" presetSubtype="8" fill="hold" nodeType="afterEffect">
                                  <p:stCondLst>
                                    <p:cond delay="0"/>
                                  </p:stCondLst>
                                  <p:childTnLst>
                                    <p:set>
                                      <p:cBhvr>
                                        <p:cTn id="77" dur="1" fill="hold">
                                          <p:stCondLst>
                                            <p:cond delay="0"/>
                                          </p:stCondLst>
                                        </p:cTn>
                                        <p:tgtEl>
                                          <p:spTgt spid="87"/>
                                        </p:tgtEl>
                                        <p:attrNameLst>
                                          <p:attrName>style.visibility</p:attrName>
                                        </p:attrNameLst>
                                      </p:cBhvr>
                                      <p:to>
                                        <p:strVal val="visible"/>
                                      </p:to>
                                    </p:set>
                                    <p:animEffect transition="in" filter="wipe(left)">
                                      <p:cBhvr>
                                        <p:cTn id="78" dur="300"/>
                                        <p:tgtEl>
                                          <p:spTgt spid="87"/>
                                        </p:tgtEl>
                                      </p:cBhvr>
                                    </p:animEffect>
                                  </p:childTnLst>
                                </p:cTn>
                              </p:par>
                              <p:par>
                                <p:cTn id="79" presetID="22" presetClass="entr" presetSubtype="1" fill="hold" nodeType="withEffect">
                                  <p:stCondLst>
                                    <p:cond delay="0"/>
                                  </p:stCondLst>
                                  <p:childTnLst>
                                    <p:set>
                                      <p:cBhvr>
                                        <p:cTn id="80" dur="1" fill="hold">
                                          <p:stCondLst>
                                            <p:cond delay="0"/>
                                          </p:stCondLst>
                                        </p:cTn>
                                        <p:tgtEl>
                                          <p:spTgt spid="89"/>
                                        </p:tgtEl>
                                        <p:attrNameLst>
                                          <p:attrName>style.visibility</p:attrName>
                                        </p:attrNameLst>
                                      </p:cBhvr>
                                      <p:to>
                                        <p:strVal val="visible"/>
                                      </p:to>
                                    </p:set>
                                    <p:animEffect transition="in" filter="wipe(up)">
                                      <p:cBhvr>
                                        <p:cTn id="81" dur="300"/>
                                        <p:tgtEl>
                                          <p:spTgt spid="89"/>
                                        </p:tgtEl>
                                      </p:cBhvr>
                                    </p:animEffect>
                                  </p:childTnLst>
                                </p:cTn>
                              </p:par>
                            </p:childTnLst>
                          </p:cTn>
                        </p:par>
                        <p:par>
                          <p:cTn id="82" fill="hold">
                            <p:stCondLst>
                              <p:cond delay="600"/>
                            </p:stCondLst>
                            <p:childTnLst>
                              <p:par>
                                <p:cTn id="83" presetID="22" presetClass="entr" presetSubtype="2" fill="hold" nodeType="afterEffect">
                                  <p:stCondLst>
                                    <p:cond delay="0"/>
                                  </p:stCondLst>
                                  <p:childTnLst>
                                    <p:set>
                                      <p:cBhvr>
                                        <p:cTn id="84" dur="1" fill="hold">
                                          <p:stCondLst>
                                            <p:cond delay="0"/>
                                          </p:stCondLst>
                                        </p:cTn>
                                        <p:tgtEl>
                                          <p:spTgt spid="94"/>
                                        </p:tgtEl>
                                        <p:attrNameLst>
                                          <p:attrName>style.visibility</p:attrName>
                                        </p:attrNameLst>
                                      </p:cBhvr>
                                      <p:to>
                                        <p:strVal val="visible"/>
                                      </p:to>
                                    </p:set>
                                    <p:animEffect transition="in" filter="wipe(right)">
                                      <p:cBhvr>
                                        <p:cTn id="85" dur="200"/>
                                        <p:tgtEl>
                                          <p:spTgt spid="94"/>
                                        </p:tgtEl>
                                      </p:cBhvr>
                                    </p:animEffect>
                                  </p:childTnLst>
                                </p:cTn>
                              </p:par>
                            </p:childTnLst>
                          </p:cTn>
                        </p:par>
                        <p:par>
                          <p:cTn id="86" fill="hold">
                            <p:stCondLst>
                              <p:cond delay="800"/>
                            </p:stCondLst>
                            <p:childTnLst>
                              <p:par>
                                <p:cTn id="87" presetID="22" presetClass="entr" presetSubtype="1" fill="hold" nodeType="afterEffect">
                                  <p:stCondLst>
                                    <p:cond delay="0"/>
                                  </p:stCondLst>
                                  <p:childTnLst>
                                    <p:set>
                                      <p:cBhvr>
                                        <p:cTn id="88" dur="1" fill="hold">
                                          <p:stCondLst>
                                            <p:cond delay="0"/>
                                          </p:stCondLst>
                                        </p:cTn>
                                        <p:tgtEl>
                                          <p:spTgt spid="96"/>
                                        </p:tgtEl>
                                        <p:attrNameLst>
                                          <p:attrName>style.visibility</p:attrName>
                                        </p:attrNameLst>
                                      </p:cBhvr>
                                      <p:to>
                                        <p:strVal val="visible"/>
                                      </p:to>
                                    </p:set>
                                    <p:animEffect transition="in" filter="wipe(up)">
                                      <p:cBhvr>
                                        <p:cTn id="89" dur="200"/>
                                        <p:tgtEl>
                                          <p:spTgt spid="96"/>
                                        </p:tgtEl>
                                      </p:cBhvr>
                                    </p:animEffect>
                                  </p:childTnLst>
                                </p:cTn>
                              </p:par>
                            </p:childTnLst>
                          </p:cTn>
                        </p:par>
                      </p:childTnLst>
                    </p:cTn>
                  </p:par>
                  <p:par>
                    <p:cTn id="90" fill="hold">
                      <p:stCondLst>
                        <p:cond delay="indefinite"/>
                      </p:stCondLst>
                      <p:childTnLst>
                        <p:par>
                          <p:cTn id="91" fill="hold">
                            <p:stCondLst>
                              <p:cond delay="0"/>
                            </p:stCondLst>
                            <p:childTnLst>
                              <p:par>
                                <p:cTn id="92" presetID="42" presetClass="path" presetSubtype="0" accel="50000" decel="50000" fill="hold" nodeType="clickEffect">
                                  <p:stCondLst>
                                    <p:cond delay="0"/>
                                  </p:stCondLst>
                                  <p:childTnLst>
                                    <p:animMotion origin="layout" path="M 2.22045E-16 -3.7037E-6 L 0.1082 0.00047 " pathEditMode="relative" rAng="0" ptsTypes="AA">
                                      <p:cBhvr>
                                        <p:cTn id="93" dur="2000" fill="hold"/>
                                        <p:tgtEl>
                                          <p:spTgt spid="8"/>
                                        </p:tgtEl>
                                        <p:attrNameLst>
                                          <p:attrName>ppt_x</p:attrName>
                                          <p:attrName>ppt_y</p:attrName>
                                        </p:attrNameLst>
                                      </p:cBhvr>
                                      <p:rCtr x="5404" y="23"/>
                                    </p:animMotion>
                                  </p:childTnLst>
                                </p:cTn>
                              </p:par>
                              <p:par>
                                <p:cTn id="94" presetID="1" presetClass="exit" presetSubtype="0" fill="hold" nodeType="withEffect">
                                  <p:stCondLst>
                                    <p:cond delay="0"/>
                                  </p:stCondLst>
                                  <p:childTnLst>
                                    <p:set>
                                      <p:cBhvr>
                                        <p:cTn id="95" dur="1" fill="hold">
                                          <p:stCondLst>
                                            <p:cond delay="0"/>
                                          </p:stCondLst>
                                        </p:cTn>
                                        <p:tgtEl>
                                          <p:spTgt spid="43"/>
                                        </p:tgtEl>
                                        <p:attrNameLst>
                                          <p:attrName>style.visibility</p:attrName>
                                        </p:attrNameLst>
                                      </p:cBhvr>
                                      <p:to>
                                        <p:strVal val="hidden"/>
                                      </p:to>
                                    </p:set>
                                  </p:childTnLst>
                                </p:cTn>
                              </p:par>
                              <p:par>
                                <p:cTn id="96" presetID="1" presetClass="exit" presetSubtype="0" fill="hold" nodeType="withEffect">
                                  <p:stCondLst>
                                    <p:cond delay="0"/>
                                  </p:stCondLst>
                                  <p:childTnLst>
                                    <p:set>
                                      <p:cBhvr>
                                        <p:cTn id="97" dur="1" fill="hold">
                                          <p:stCondLst>
                                            <p:cond delay="0"/>
                                          </p:stCondLst>
                                        </p:cTn>
                                        <p:tgtEl>
                                          <p:spTgt spid="46"/>
                                        </p:tgtEl>
                                        <p:attrNameLst>
                                          <p:attrName>style.visibility</p:attrName>
                                        </p:attrNameLst>
                                      </p:cBhvr>
                                      <p:to>
                                        <p:strVal val="hidden"/>
                                      </p:to>
                                    </p:set>
                                  </p:childTnLst>
                                </p:cTn>
                              </p:par>
                              <p:par>
                                <p:cTn id="98" presetID="1" presetClass="exit" presetSubtype="0" fill="hold" nodeType="withEffect">
                                  <p:stCondLst>
                                    <p:cond delay="0"/>
                                  </p:stCondLst>
                                  <p:childTnLst>
                                    <p:set>
                                      <p:cBhvr>
                                        <p:cTn id="99" dur="1" fill="hold">
                                          <p:stCondLst>
                                            <p:cond delay="0"/>
                                          </p:stCondLst>
                                        </p:cTn>
                                        <p:tgtEl>
                                          <p:spTgt spid="57"/>
                                        </p:tgtEl>
                                        <p:attrNameLst>
                                          <p:attrName>style.visibility</p:attrName>
                                        </p:attrNameLst>
                                      </p:cBhvr>
                                      <p:to>
                                        <p:strVal val="hidden"/>
                                      </p:to>
                                    </p:set>
                                  </p:childTnLst>
                                </p:cTn>
                              </p:par>
                              <p:par>
                                <p:cTn id="100" presetID="1" presetClass="exit" presetSubtype="0" fill="hold" nodeType="withEffect">
                                  <p:stCondLst>
                                    <p:cond delay="0"/>
                                  </p:stCondLst>
                                  <p:childTnLst>
                                    <p:set>
                                      <p:cBhvr>
                                        <p:cTn id="101" dur="1" fill="hold">
                                          <p:stCondLst>
                                            <p:cond delay="0"/>
                                          </p:stCondLst>
                                        </p:cTn>
                                        <p:tgtEl>
                                          <p:spTgt spid="54"/>
                                        </p:tgtEl>
                                        <p:attrNameLst>
                                          <p:attrName>style.visibility</p:attrName>
                                        </p:attrNameLst>
                                      </p:cBhvr>
                                      <p:to>
                                        <p:strVal val="hidden"/>
                                      </p:to>
                                    </p:set>
                                  </p:childTnLst>
                                </p:cTn>
                              </p:par>
                              <p:par>
                                <p:cTn id="102" presetID="1" presetClass="exit" presetSubtype="0" fill="hold" nodeType="withEffect">
                                  <p:stCondLst>
                                    <p:cond delay="0"/>
                                  </p:stCondLst>
                                  <p:childTnLst>
                                    <p:set>
                                      <p:cBhvr>
                                        <p:cTn id="103" dur="1" fill="hold">
                                          <p:stCondLst>
                                            <p:cond delay="0"/>
                                          </p:stCondLst>
                                        </p:cTn>
                                        <p:tgtEl>
                                          <p:spTgt spid="59"/>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63"/>
                                        </p:tgtEl>
                                        <p:attrNameLst>
                                          <p:attrName>style.visibility</p:attrName>
                                        </p:attrNameLst>
                                      </p:cBhvr>
                                      <p:to>
                                        <p:strVal val="hidden"/>
                                      </p:to>
                                    </p:set>
                                  </p:childTnLst>
                                </p:cTn>
                              </p:par>
                              <p:par>
                                <p:cTn id="106" presetID="1" presetClass="exit" presetSubtype="0" fill="hold" nodeType="withEffect">
                                  <p:stCondLst>
                                    <p:cond delay="0"/>
                                  </p:stCondLst>
                                  <p:childTnLst>
                                    <p:set>
                                      <p:cBhvr>
                                        <p:cTn id="107" dur="1" fill="hold">
                                          <p:stCondLst>
                                            <p:cond delay="0"/>
                                          </p:stCondLst>
                                        </p:cTn>
                                        <p:tgtEl>
                                          <p:spTgt spid="61"/>
                                        </p:tgtEl>
                                        <p:attrNameLst>
                                          <p:attrName>style.visibility</p:attrName>
                                        </p:attrNameLst>
                                      </p:cBhvr>
                                      <p:to>
                                        <p:strVal val="hidden"/>
                                      </p:to>
                                    </p:set>
                                  </p:childTnLst>
                                </p:cTn>
                              </p:par>
                              <p:par>
                                <p:cTn id="108" presetID="1" presetClass="exit" presetSubtype="0" fill="hold" nodeType="withEffect">
                                  <p:stCondLst>
                                    <p:cond delay="0"/>
                                  </p:stCondLst>
                                  <p:childTnLst>
                                    <p:set>
                                      <p:cBhvr>
                                        <p:cTn id="109" dur="1" fill="hold">
                                          <p:stCondLst>
                                            <p:cond delay="0"/>
                                          </p:stCondLst>
                                        </p:cTn>
                                        <p:tgtEl>
                                          <p:spTgt spid="29"/>
                                        </p:tgtEl>
                                        <p:attrNameLst>
                                          <p:attrName>style.visibility</p:attrName>
                                        </p:attrNameLst>
                                      </p:cBhvr>
                                      <p:to>
                                        <p:strVal val="hidden"/>
                                      </p:to>
                                    </p:set>
                                  </p:childTnLst>
                                </p:cTn>
                              </p:par>
                              <p:par>
                                <p:cTn id="110" presetID="1" presetClass="exit" presetSubtype="0" fill="hold" nodeType="withEffect">
                                  <p:stCondLst>
                                    <p:cond delay="0"/>
                                  </p:stCondLst>
                                  <p:childTnLst>
                                    <p:set>
                                      <p:cBhvr>
                                        <p:cTn id="111" dur="1" fill="hold">
                                          <p:stCondLst>
                                            <p:cond delay="0"/>
                                          </p:stCondLst>
                                        </p:cTn>
                                        <p:tgtEl>
                                          <p:spTgt spid="31"/>
                                        </p:tgtEl>
                                        <p:attrNameLst>
                                          <p:attrName>style.visibility</p:attrName>
                                        </p:attrNameLst>
                                      </p:cBhvr>
                                      <p:to>
                                        <p:strVal val="hidden"/>
                                      </p:to>
                                    </p:set>
                                  </p:childTnLst>
                                </p:cTn>
                              </p:par>
                              <p:par>
                                <p:cTn id="112" presetID="1" presetClass="exit" presetSubtype="0" fill="hold" nodeType="withEffect">
                                  <p:stCondLst>
                                    <p:cond delay="0"/>
                                  </p:stCondLst>
                                  <p:childTnLst>
                                    <p:set>
                                      <p:cBhvr>
                                        <p:cTn id="113" dur="1" fill="hold">
                                          <p:stCondLst>
                                            <p:cond delay="0"/>
                                          </p:stCondLst>
                                        </p:cTn>
                                        <p:tgtEl>
                                          <p:spTgt spid="33"/>
                                        </p:tgtEl>
                                        <p:attrNameLst>
                                          <p:attrName>style.visibility</p:attrName>
                                        </p:attrNameLst>
                                      </p:cBhvr>
                                      <p:to>
                                        <p:strVal val="hidden"/>
                                      </p:to>
                                    </p:set>
                                  </p:childTnLst>
                                </p:cTn>
                              </p:par>
                              <p:par>
                                <p:cTn id="114" presetID="1" presetClass="exit" presetSubtype="0" fill="hold" nodeType="withEffect">
                                  <p:stCondLst>
                                    <p:cond delay="0"/>
                                  </p:stCondLst>
                                  <p:childTnLst>
                                    <p:set>
                                      <p:cBhvr>
                                        <p:cTn id="115" dur="1" fill="hold">
                                          <p:stCondLst>
                                            <p:cond delay="0"/>
                                          </p:stCondLst>
                                        </p:cTn>
                                        <p:tgtEl>
                                          <p:spTgt spid="66"/>
                                        </p:tgtEl>
                                        <p:attrNameLst>
                                          <p:attrName>style.visibility</p:attrName>
                                        </p:attrNameLst>
                                      </p:cBhvr>
                                      <p:to>
                                        <p:strVal val="hidden"/>
                                      </p:to>
                                    </p:set>
                                  </p:childTnLst>
                                </p:cTn>
                              </p:par>
                              <p:par>
                                <p:cTn id="116" presetID="1" presetClass="exit" presetSubtype="0" fill="hold" nodeType="withEffect">
                                  <p:stCondLst>
                                    <p:cond delay="0"/>
                                  </p:stCondLst>
                                  <p:childTnLst>
                                    <p:set>
                                      <p:cBhvr>
                                        <p:cTn id="117" dur="1" fill="hold">
                                          <p:stCondLst>
                                            <p:cond delay="0"/>
                                          </p:stCondLst>
                                        </p:cTn>
                                        <p:tgtEl>
                                          <p:spTgt spid="70"/>
                                        </p:tgtEl>
                                        <p:attrNameLst>
                                          <p:attrName>style.visibility</p:attrName>
                                        </p:attrNameLst>
                                      </p:cBhvr>
                                      <p:to>
                                        <p:strVal val="hidden"/>
                                      </p:to>
                                    </p:set>
                                  </p:childTnLst>
                                </p:cTn>
                              </p:par>
                              <p:par>
                                <p:cTn id="118" presetID="1" presetClass="exit" presetSubtype="0" fill="hold" nodeType="withEffect">
                                  <p:stCondLst>
                                    <p:cond delay="0"/>
                                  </p:stCondLst>
                                  <p:childTnLst>
                                    <p:set>
                                      <p:cBhvr>
                                        <p:cTn id="119" dur="1" fill="hold">
                                          <p:stCondLst>
                                            <p:cond delay="0"/>
                                          </p:stCondLst>
                                        </p:cTn>
                                        <p:tgtEl>
                                          <p:spTgt spid="68"/>
                                        </p:tgtEl>
                                        <p:attrNameLst>
                                          <p:attrName>style.visibility</p:attrName>
                                        </p:attrNameLst>
                                      </p:cBhvr>
                                      <p:to>
                                        <p:strVal val="hidden"/>
                                      </p:to>
                                    </p:set>
                                  </p:childTnLst>
                                </p:cTn>
                              </p:par>
                              <p:par>
                                <p:cTn id="120" presetID="1" presetClass="exit" presetSubtype="0" fill="hold" nodeType="withEffect">
                                  <p:stCondLst>
                                    <p:cond delay="0"/>
                                  </p:stCondLst>
                                  <p:childTnLst>
                                    <p:set>
                                      <p:cBhvr>
                                        <p:cTn id="121" dur="1" fill="hold">
                                          <p:stCondLst>
                                            <p:cond delay="0"/>
                                          </p:stCondLst>
                                        </p:cTn>
                                        <p:tgtEl>
                                          <p:spTgt spid="72"/>
                                        </p:tgtEl>
                                        <p:attrNameLst>
                                          <p:attrName>style.visibility</p:attrName>
                                        </p:attrNameLst>
                                      </p:cBhvr>
                                      <p:to>
                                        <p:strVal val="hidden"/>
                                      </p:to>
                                    </p:set>
                                  </p:childTnLst>
                                </p:cTn>
                              </p:par>
                              <p:par>
                                <p:cTn id="122" presetID="1" presetClass="exit" presetSubtype="0" fill="hold" nodeType="withEffect">
                                  <p:stCondLst>
                                    <p:cond delay="0"/>
                                  </p:stCondLst>
                                  <p:childTnLst>
                                    <p:set>
                                      <p:cBhvr>
                                        <p:cTn id="123" dur="1" fill="hold">
                                          <p:stCondLst>
                                            <p:cond delay="0"/>
                                          </p:stCondLst>
                                        </p:cTn>
                                        <p:tgtEl>
                                          <p:spTgt spid="79"/>
                                        </p:tgtEl>
                                        <p:attrNameLst>
                                          <p:attrName>style.visibility</p:attrName>
                                        </p:attrNameLst>
                                      </p:cBhvr>
                                      <p:to>
                                        <p:strVal val="hidden"/>
                                      </p:to>
                                    </p:set>
                                  </p:childTnLst>
                                </p:cTn>
                              </p:par>
                              <p:par>
                                <p:cTn id="124" presetID="1" presetClass="exit" presetSubtype="0" fill="hold" nodeType="withEffect">
                                  <p:stCondLst>
                                    <p:cond delay="0"/>
                                  </p:stCondLst>
                                  <p:childTnLst>
                                    <p:set>
                                      <p:cBhvr>
                                        <p:cTn id="125" dur="1" fill="hold">
                                          <p:stCondLst>
                                            <p:cond delay="0"/>
                                          </p:stCondLst>
                                        </p:cTn>
                                        <p:tgtEl>
                                          <p:spTgt spid="81"/>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85"/>
                                        </p:tgtEl>
                                        <p:attrNameLst>
                                          <p:attrName>style.visibility</p:attrName>
                                        </p:attrNameLst>
                                      </p:cBhvr>
                                      <p:to>
                                        <p:strVal val="hidden"/>
                                      </p:to>
                                    </p:set>
                                  </p:childTnLst>
                                </p:cTn>
                              </p:par>
                              <p:par>
                                <p:cTn id="128" presetID="1" presetClass="exit" presetSubtype="0" fill="hold" nodeType="withEffect">
                                  <p:stCondLst>
                                    <p:cond delay="0"/>
                                  </p:stCondLst>
                                  <p:childTnLst>
                                    <p:set>
                                      <p:cBhvr>
                                        <p:cTn id="129" dur="1" fill="hold">
                                          <p:stCondLst>
                                            <p:cond delay="0"/>
                                          </p:stCondLst>
                                        </p:cTn>
                                        <p:tgtEl>
                                          <p:spTgt spid="87"/>
                                        </p:tgtEl>
                                        <p:attrNameLst>
                                          <p:attrName>style.visibility</p:attrName>
                                        </p:attrNameLst>
                                      </p:cBhvr>
                                      <p:to>
                                        <p:strVal val="hidden"/>
                                      </p:to>
                                    </p:set>
                                  </p:childTnLst>
                                </p:cTn>
                              </p:par>
                              <p:par>
                                <p:cTn id="130" presetID="1" presetClass="exit" presetSubtype="0" fill="hold" nodeType="withEffect">
                                  <p:stCondLst>
                                    <p:cond delay="0"/>
                                  </p:stCondLst>
                                  <p:childTnLst>
                                    <p:set>
                                      <p:cBhvr>
                                        <p:cTn id="131" dur="1" fill="hold">
                                          <p:stCondLst>
                                            <p:cond delay="0"/>
                                          </p:stCondLst>
                                        </p:cTn>
                                        <p:tgtEl>
                                          <p:spTgt spid="89"/>
                                        </p:tgtEl>
                                        <p:attrNameLst>
                                          <p:attrName>style.visibility</p:attrName>
                                        </p:attrNameLst>
                                      </p:cBhvr>
                                      <p:to>
                                        <p:strVal val="hidden"/>
                                      </p:to>
                                    </p:set>
                                  </p:childTnLst>
                                </p:cTn>
                              </p:par>
                              <p:par>
                                <p:cTn id="132" presetID="1" presetClass="exit" presetSubtype="0" fill="hold" nodeType="withEffect">
                                  <p:stCondLst>
                                    <p:cond delay="0"/>
                                  </p:stCondLst>
                                  <p:childTnLst>
                                    <p:set>
                                      <p:cBhvr>
                                        <p:cTn id="133" dur="1" fill="hold">
                                          <p:stCondLst>
                                            <p:cond delay="0"/>
                                          </p:stCondLst>
                                        </p:cTn>
                                        <p:tgtEl>
                                          <p:spTgt spid="94"/>
                                        </p:tgtEl>
                                        <p:attrNameLst>
                                          <p:attrName>style.visibility</p:attrName>
                                        </p:attrNameLst>
                                      </p:cBhvr>
                                      <p:to>
                                        <p:strVal val="hidden"/>
                                      </p:to>
                                    </p:set>
                                  </p:childTnLst>
                                </p:cTn>
                              </p:par>
                              <p:par>
                                <p:cTn id="134" presetID="1" presetClass="exit" presetSubtype="0" fill="hold" nodeType="withEffect">
                                  <p:stCondLst>
                                    <p:cond delay="0"/>
                                  </p:stCondLst>
                                  <p:childTnLst>
                                    <p:set>
                                      <p:cBhvr>
                                        <p:cTn id="135" dur="1" fill="hold">
                                          <p:stCondLst>
                                            <p:cond delay="0"/>
                                          </p:stCondLst>
                                        </p:cTn>
                                        <p:tgtEl>
                                          <p:spTgt spid="96"/>
                                        </p:tgtEl>
                                        <p:attrNameLst>
                                          <p:attrName>style.visibility</p:attrName>
                                        </p:attrNameLst>
                                      </p:cBhvr>
                                      <p:to>
                                        <p:strVal val="hidden"/>
                                      </p:to>
                                    </p:set>
                                  </p:childTnLst>
                                </p:cTn>
                              </p:par>
                            </p:childTnLst>
                          </p:cTn>
                        </p:par>
                      </p:childTnLst>
                    </p:cTn>
                  </p:par>
                  <p:par>
                    <p:cTn id="136" fill="hold">
                      <p:stCondLst>
                        <p:cond delay="indefinite"/>
                      </p:stCondLst>
                      <p:childTnLst>
                        <p:par>
                          <p:cTn id="137" fill="hold">
                            <p:stCondLst>
                              <p:cond delay="0"/>
                            </p:stCondLst>
                            <p:childTnLst>
                              <p:par>
                                <p:cTn id="138" presetID="42" presetClass="path" presetSubtype="0" accel="50000" decel="50000" fill="hold" nodeType="clickEffect">
                                  <p:stCondLst>
                                    <p:cond delay="0"/>
                                  </p:stCondLst>
                                  <p:childTnLst>
                                    <p:animMotion origin="layout" path="M 0.1082 0.00047 L 0.22578 0.00047 " pathEditMode="relative" rAng="0" ptsTypes="AA">
                                      <p:cBhvr>
                                        <p:cTn id="139" dur="2000" fill="hold"/>
                                        <p:tgtEl>
                                          <p:spTgt spid="8"/>
                                        </p:tgtEl>
                                        <p:attrNameLst>
                                          <p:attrName>ppt_x</p:attrName>
                                          <p:attrName>ppt_y</p:attrName>
                                        </p:attrNameLst>
                                      </p:cBhvr>
                                      <p:rCtr x="5872" y="0"/>
                                    </p:animMotion>
                                  </p:childTnLst>
                                </p:cTn>
                              </p:par>
                            </p:childTnLst>
                          </p:cTn>
                        </p:par>
                      </p:childTnLst>
                    </p:cTn>
                  </p:par>
                  <p:par>
                    <p:cTn id="140" fill="hold">
                      <p:stCondLst>
                        <p:cond delay="indefinite"/>
                      </p:stCondLst>
                      <p:childTnLst>
                        <p:par>
                          <p:cTn id="141" fill="hold">
                            <p:stCondLst>
                              <p:cond delay="0"/>
                            </p:stCondLst>
                            <p:childTnLst>
                              <p:par>
                                <p:cTn id="142" presetID="63" presetClass="path" presetSubtype="0" accel="50000" decel="50000" fill="hold" nodeType="clickEffect">
                                  <p:stCondLst>
                                    <p:cond delay="0"/>
                                  </p:stCondLst>
                                  <p:childTnLst>
                                    <p:animMotion origin="layout" path="M 0.22578 0.00047 L 0.32878 0.00371 " pathEditMode="relative" rAng="0" ptsTypes="AA">
                                      <p:cBhvr>
                                        <p:cTn id="143" dur="2000" fill="hold"/>
                                        <p:tgtEl>
                                          <p:spTgt spid="8"/>
                                        </p:tgtEl>
                                        <p:attrNameLst>
                                          <p:attrName>ppt_x</p:attrName>
                                          <p:attrName>ppt_y</p:attrName>
                                        </p:attrNameLst>
                                      </p:cBhvr>
                                      <p:rCtr x="5299" y="0"/>
                                    </p:animMotion>
                                  </p:childTnLst>
                                </p:cTn>
                              </p:par>
                            </p:childTnLst>
                          </p:cTn>
                        </p:par>
                        <p:par>
                          <p:cTn id="144" fill="hold">
                            <p:stCondLst>
                              <p:cond delay="2000"/>
                            </p:stCondLst>
                            <p:childTnLst>
                              <p:par>
                                <p:cTn id="145" presetID="22" presetClass="entr" presetSubtype="2" fill="hold" nodeType="afterEffect">
                                  <p:stCondLst>
                                    <p:cond delay="0"/>
                                  </p:stCondLst>
                                  <p:childTnLst>
                                    <p:set>
                                      <p:cBhvr>
                                        <p:cTn id="146" dur="1" fill="hold">
                                          <p:stCondLst>
                                            <p:cond delay="0"/>
                                          </p:stCondLst>
                                        </p:cTn>
                                        <p:tgtEl>
                                          <p:spTgt spid="106"/>
                                        </p:tgtEl>
                                        <p:attrNameLst>
                                          <p:attrName>style.visibility</p:attrName>
                                        </p:attrNameLst>
                                      </p:cBhvr>
                                      <p:to>
                                        <p:strVal val="visible"/>
                                      </p:to>
                                    </p:set>
                                    <p:animEffect transition="in" filter="wipe(right)">
                                      <p:cBhvr>
                                        <p:cTn id="147" dur="400"/>
                                        <p:tgtEl>
                                          <p:spTgt spid="106"/>
                                        </p:tgtEl>
                                      </p:cBhvr>
                                    </p:animEffect>
                                  </p:childTnLst>
                                </p:cTn>
                              </p:par>
                            </p:childTnLst>
                          </p:cTn>
                        </p:par>
                        <p:par>
                          <p:cTn id="148" fill="hold">
                            <p:stCondLst>
                              <p:cond delay="2400"/>
                            </p:stCondLst>
                            <p:childTnLst>
                              <p:par>
                                <p:cTn id="149" presetID="22" presetClass="entr" presetSubtype="1" fill="hold" nodeType="afterEffect">
                                  <p:stCondLst>
                                    <p:cond delay="0"/>
                                  </p:stCondLst>
                                  <p:childTnLst>
                                    <p:set>
                                      <p:cBhvr>
                                        <p:cTn id="150" dur="1" fill="hold">
                                          <p:stCondLst>
                                            <p:cond delay="0"/>
                                          </p:stCondLst>
                                        </p:cTn>
                                        <p:tgtEl>
                                          <p:spTgt spid="109"/>
                                        </p:tgtEl>
                                        <p:attrNameLst>
                                          <p:attrName>style.visibility</p:attrName>
                                        </p:attrNameLst>
                                      </p:cBhvr>
                                      <p:to>
                                        <p:strVal val="visible"/>
                                      </p:to>
                                    </p:set>
                                    <p:animEffect transition="in" filter="wipe(up)">
                                      <p:cBhvr>
                                        <p:cTn id="151" dur="300"/>
                                        <p:tgtEl>
                                          <p:spTgt spid="109"/>
                                        </p:tgtEl>
                                      </p:cBhvr>
                                    </p:animEffect>
                                  </p:childTnLst>
                                </p:cTn>
                              </p:par>
                            </p:childTnLst>
                          </p:cTn>
                        </p:par>
                        <p:par>
                          <p:cTn id="152" fill="hold">
                            <p:stCondLst>
                              <p:cond delay="2700"/>
                            </p:stCondLst>
                            <p:childTnLst>
                              <p:par>
                                <p:cTn id="153" presetID="22" presetClass="entr" presetSubtype="2" fill="hold" nodeType="afterEffect">
                                  <p:stCondLst>
                                    <p:cond delay="0"/>
                                  </p:stCondLst>
                                  <p:childTnLst>
                                    <p:set>
                                      <p:cBhvr>
                                        <p:cTn id="154" dur="1" fill="hold">
                                          <p:stCondLst>
                                            <p:cond delay="0"/>
                                          </p:stCondLst>
                                        </p:cTn>
                                        <p:tgtEl>
                                          <p:spTgt spid="113"/>
                                        </p:tgtEl>
                                        <p:attrNameLst>
                                          <p:attrName>style.visibility</p:attrName>
                                        </p:attrNameLst>
                                      </p:cBhvr>
                                      <p:to>
                                        <p:strVal val="visible"/>
                                      </p:to>
                                    </p:set>
                                    <p:animEffect transition="in" filter="wipe(right)">
                                      <p:cBhvr>
                                        <p:cTn id="155" dur="500"/>
                                        <p:tgtEl>
                                          <p:spTgt spid="113"/>
                                        </p:tgtEl>
                                      </p:cBhvr>
                                    </p:animEffect>
                                  </p:childTnLst>
                                </p:cTn>
                              </p:par>
                              <p:par>
                                <p:cTn id="156" presetID="22" presetClass="entr" presetSubtype="4" fill="hold" nodeType="withEffect">
                                  <p:stCondLst>
                                    <p:cond delay="250"/>
                                  </p:stCondLst>
                                  <p:childTnLst>
                                    <p:set>
                                      <p:cBhvr>
                                        <p:cTn id="157" dur="1" fill="hold">
                                          <p:stCondLst>
                                            <p:cond delay="0"/>
                                          </p:stCondLst>
                                        </p:cTn>
                                        <p:tgtEl>
                                          <p:spTgt spid="135"/>
                                        </p:tgtEl>
                                        <p:attrNameLst>
                                          <p:attrName>style.visibility</p:attrName>
                                        </p:attrNameLst>
                                      </p:cBhvr>
                                      <p:to>
                                        <p:strVal val="visible"/>
                                      </p:to>
                                    </p:set>
                                    <p:animEffect transition="in" filter="wipe(down)">
                                      <p:cBhvr>
                                        <p:cTn id="158" dur="250"/>
                                        <p:tgtEl>
                                          <p:spTgt spid="135"/>
                                        </p:tgtEl>
                                      </p:cBhvr>
                                    </p:animEffect>
                                  </p:childTnLst>
                                </p:cTn>
                              </p:par>
                              <p:par>
                                <p:cTn id="159" presetID="22" presetClass="entr" presetSubtype="8" fill="hold" nodeType="withEffect">
                                  <p:stCondLst>
                                    <p:cond delay="0"/>
                                  </p:stCondLst>
                                  <p:childTnLst>
                                    <p:set>
                                      <p:cBhvr>
                                        <p:cTn id="160" dur="1" fill="hold">
                                          <p:stCondLst>
                                            <p:cond delay="0"/>
                                          </p:stCondLst>
                                        </p:cTn>
                                        <p:tgtEl>
                                          <p:spTgt spid="116"/>
                                        </p:tgtEl>
                                        <p:attrNameLst>
                                          <p:attrName>style.visibility</p:attrName>
                                        </p:attrNameLst>
                                      </p:cBhvr>
                                      <p:to>
                                        <p:strVal val="visible"/>
                                      </p:to>
                                    </p:set>
                                    <p:animEffect transition="in" filter="wipe(left)">
                                      <p:cBhvr>
                                        <p:cTn id="161" dur="500"/>
                                        <p:tgtEl>
                                          <p:spTgt spid="116"/>
                                        </p:tgtEl>
                                      </p:cBhvr>
                                    </p:animEffect>
                                  </p:childTnLst>
                                </p:cTn>
                              </p:par>
                            </p:childTnLst>
                          </p:cTn>
                        </p:par>
                      </p:childTnLst>
                    </p:cTn>
                  </p:par>
                  <p:par>
                    <p:cTn id="162" fill="hold">
                      <p:stCondLst>
                        <p:cond delay="indefinite"/>
                      </p:stCondLst>
                      <p:childTnLst>
                        <p:par>
                          <p:cTn id="163" fill="hold">
                            <p:stCondLst>
                              <p:cond delay="0"/>
                            </p:stCondLst>
                            <p:childTnLst>
                              <p:par>
                                <p:cTn id="164" presetID="1" presetClass="exit" presetSubtype="0" fill="hold" nodeType="clickEffect">
                                  <p:stCondLst>
                                    <p:cond delay="0"/>
                                  </p:stCondLst>
                                  <p:childTnLst>
                                    <p:set>
                                      <p:cBhvr>
                                        <p:cTn id="165" dur="1" fill="hold">
                                          <p:stCondLst>
                                            <p:cond delay="0"/>
                                          </p:stCondLst>
                                        </p:cTn>
                                        <p:tgtEl>
                                          <p:spTgt spid="106"/>
                                        </p:tgtEl>
                                        <p:attrNameLst>
                                          <p:attrName>style.visibility</p:attrName>
                                        </p:attrNameLst>
                                      </p:cBhvr>
                                      <p:to>
                                        <p:strVal val="hidden"/>
                                      </p:to>
                                    </p:set>
                                  </p:childTnLst>
                                </p:cTn>
                              </p:par>
                              <p:par>
                                <p:cTn id="166" presetID="1" presetClass="exit" presetSubtype="0" fill="hold" nodeType="withEffect">
                                  <p:stCondLst>
                                    <p:cond delay="0"/>
                                  </p:stCondLst>
                                  <p:childTnLst>
                                    <p:set>
                                      <p:cBhvr>
                                        <p:cTn id="167" dur="1" fill="hold">
                                          <p:stCondLst>
                                            <p:cond delay="0"/>
                                          </p:stCondLst>
                                        </p:cTn>
                                        <p:tgtEl>
                                          <p:spTgt spid="109"/>
                                        </p:tgtEl>
                                        <p:attrNameLst>
                                          <p:attrName>style.visibility</p:attrName>
                                        </p:attrNameLst>
                                      </p:cBhvr>
                                      <p:to>
                                        <p:strVal val="hidden"/>
                                      </p:to>
                                    </p:set>
                                  </p:childTnLst>
                                </p:cTn>
                              </p:par>
                              <p:par>
                                <p:cTn id="168" presetID="1" presetClass="exit" presetSubtype="0" fill="hold" nodeType="withEffect">
                                  <p:stCondLst>
                                    <p:cond delay="0"/>
                                  </p:stCondLst>
                                  <p:childTnLst>
                                    <p:set>
                                      <p:cBhvr>
                                        <p:cTn id="169" dur="1" fill="hold">
                                          <p:stCondLst>
                                            <p:cond delay="0"/>
                                          </p:stCondLst>
                                        </p:cTn>
                                        <p:tgtEl>
                                          <p:spTgt spid="113"/>
                                        </p:tgtEl>
                                        <p:attrNameLst>
                                          <p:attrName>style.visibility</p:attrName>
                                        </p:attrNameLst>
                                      </p:cBhvr>
                                      <p:to>
                                        <p:strVal val="hidden"/>
                                      </p:to>
                                    </p:set>
                                  </p:childTnLst>
                                </p:cTn>
                              </p:par>
                              <p:par>
                                <p:cTn id="170" presetID="1" presetClass="exit" presetSubtype="0" fill="hold" nodeType="withEffect">
                                  <p:stCondLst>
                                    <p:cond delay="0"/>
                                  </p:stCondLst>
                                  <p:childTnLst>
                                    <p:set>
                                      <p:cBhvr>
                                        <p:cTn id="171" dur="1" fill="hold">
                                          <p:stCondLst>
                                            <p:cond delay="0"/>
                                          </p:stCondLst>
                                        </p:cTn>
                                        <p:tgtEl>
                                          <p:spTgt spid="135"/>
                                        </p:tgtEl>
                                        <p:attrNameLst>
                                          <p:attrName>style.visibility</p:attrName>
                                        </p:attrNameLst>
                                      </p:cBhvr>
                                      <p:to>
                                        <p:strVal val="hidden"/>
                                      </p:to>
                                    </p:set>
                                  </p:childTnLst>
                                </p:cTn>
                              </p:par>
                              <p:par>
                                <p:cTn id="172" presetID="1" presetClass="exit" presetSubtype="0" fill="hold" nodeType="withEffect">
                                  <p:stCondLst>
                                    <p:cond delay="0"/>
                                  </p:stCondLst>
                                  <p:childTnLst>
                                    <p:set>
                                      <p:cBhvr>
                                        <p:cTn id="173" dur="1" fill="hold">
                                          <p:stCondLst>
                                            <p:cond delay="0"/>
                                          </p:stCondLst>
                                        </p:cTn>
                                        <p:tgtEl>
                                          <p:spTgt spid="116"/>
                                        </p:tgtEl>
                                        <p:attrNameLst>
                                          <p:attrName>style.visibility</p:attrName>
                                        </p:attrNameLst>
                                      </p:cBhvr>
                                      <p:to>
                                        <p:strVal val="hidden"/>
                                      </p:to>
                                    </p:set>
                                  </p:childTnLst>
                                </p:cTn>
                              </p:par>
                            </p:childTnLst>
                          </p:cTn>
                        </p:par>
                        <p:par>
                          <p:cTn id="174" fill="hold">
                            <p:stCondLst>
                              <p:cond delay="0"/>
                            </p:stCondLst>
                            <p:childTnLst>
                              <p:par>
                                <p:cTn id="175" presetID="22" presetClass="entr" presetSubtype="4" fill="hold" nodeType="afterEffect">
                                  <p:stCondLst>
                                    <p:cond delay="0"/>
                                  </p:stCondLst>
                                  <p:childTnLst>
                                    <p:set>
                                      <p:cBhvr>
                                        <p:cTn id="176" dur="1" fill="hold">
                                          <p:stCondLst>
                                            <p:cond delay="0"/>
                                          </p:stCondLst>
                                        </p:cTn>
                                        <p:tgtEl>
                                          <p:spTgt spid="120"/>
                                        </p:tgtEl>
                                        <p:attrNameLst>
                                          <p:attrName>style.visibility</p:attrName>
                                        </p:attrNameLst>
                                      </p:cBhvr>
                                      <p:to>
                                        <p:strVal val="visible"/>
                                      </p:to>
                                    </p:set>
                                    <p:animEffect transition="in" filter="wipe(down)">
                                      <p:cBhvr>
                                        <p:cTn id="177" dur="500"/>
                                        <p:tgtEl>
                                          <p:spTgt spid="120"/>
                                        </p:tgtEl>
                                      </p:cBhvr>
                                    </p:animEffect>
                                  </p:childTnLst>
                                </p:cTn>
                              </p:par>
                              <p:par>
                                <p:cTn id="178" presetID="22" presetClass="entr" presetSubtype="4" fill="hold" nodeType="withEffect">
                                  <p:stCondLst>
                                    <p:cond delay="0"/>
                                  </p:stCondLst>
                                  <p:childTnLst>
                                    <p:set>
                                      <p:cBhvr>
                                        <p:cTn id="179" dur="1" fill="hold">
                                          <p:stCondLst>
                                            <p:cond delay="0"/>
                                          </p:stCondLst>
                                        </p:cTn>
                                        <p:tgtEl>
                                          <p:spTgt spid="118"/>
                                        </p:tgtEl>
                                        <p:attrNameLst>
                                          <p:attrName>style.visibility</p:attrName>
                                        </p:attrNameLst>
                                      </p:cBhvr>
                                      <p:to>
                                        <p:strVal val="visible"/>
                                      </p:to>
                                    </p:set>
                                    <p:animEffect transition="in" filter="wipe(down)">
                                      <p:cBhvr>
                                        <p:cTn id="180" dur="500"/>
                                        <p:tgtEl>
                                          <p:spTgt spid="118"/>
                                        </p:tgtEl>
                                      </p:cBhvr>
                                    </p:animEffect>
                                  </p:childTnLst>
                                </p:cTn>
                              </p:par>
                              <p:par>
                                <p:cTn id="181" presetID="22" presetClass="entr" presetSubtype="4" fill="hold" nodeType="withEffect">
                                  <p:stCondLst>
                                    <p:cond delay="0"/>
                                  </p:stCondLst>
                                  <p:childTnLst>
                                    <p:set>
                                      <p:cBhvr>
                                        <p:cTn id="182" dur="1" fill="hold">
                                          <p:stCondLst>
                                            <p:cond delay="0"/>
                                          </p:stCondLst>
                                        </p:cTn>
                                        <p:tgtEl>
                                          <p:spTgt spid="129"/>
                                        </p:tgtEl>
                                        <p:attrNameLst>
                                          <p:attrName>style.visibility</p:attrName>
                                        </p:attrNameLst>
                                      </p:cBhvr>
                                      <p:to>
                                        <p:strVal val="visible"/>
                                      </p:to>
                                    </p:set>
                                    <p:animEffect transition="in" filter="wipe(down)">
                                      <p:cBhvr>
                                        <p:cTn id="183" dur="500"/>
                                        <p:tgtEl>
                                          <p:spTgt spid="129"/>
                                        </p:tgtEl>
                                      </p:cBhvr>
                                    </p:animEffect>
                                  </p:childTnLst>
                                </p:cTn>
                              </p:par>
                            </p:childTnLst>
                          </p:cTn>
                        </p:par>
                        <p:par>
                          <p:cTn id="184" fill="hold">
                            <p:stCondLst>
                              <p:cond delay="500"/>
                            </p:stCondLst>
                            <p:childTnLst>
                              <p:par>
                                <p:cTn id="185" presetID="22" presetClass="entr" presetSubtype="2" fill="hold" nodeType="afterEffect">
                                  <p:stCondLst>
                                    <p:cond delay="0"/>
                                  </p:stCondLst>
                                  <p:childTnLst>
                                    <p:set>
                                      <p:cBhvr>
                                        <p:cTn id="186" dur="1" fill="hold">
                                          <p:stCondLst>
                                            <p:cond delay="0"/>
                                          </p:stCondLst>
                                        </p:cTn>
                                        <p:tgtEl>
                                          <p:spTgt spid="131"/>
                                        </p:tgtEl>
                                        <p:attrNameLst>
                                          <p:attrName>style.visibility</p:attrName>
                                        </p:attrNameLst>
                                      </p:cBhvr>
                                      <p:to>
                                        <p:strVal val="visible"/>
                                      </p:to>
                                    </p:set>
                                    <p:animEffect transition="in" filter="wipe(right)">
                                      <p:cBhvr>
                                        <p:cTn id="187" dur="500"/>
                                        <p:tgtEl>
                                          <p:spTgt spid="131"/>
                                        </p:tgtEl>
                                      </p:cBhvr>
                                    </p:animEffect>
                                  </p:childTnLst>
                                </p:cTn>
                              </p:par>
                            </p:childTnLst>
                          </p:cTn>
                        </p:par>
                        <p:par>
                          <p:cTn id="188" fill="hold">
                            <p:stCondLst>
                              <p:cond delay="1000"/>
                            </p:stCondLst>
                            <p:childTnLst>
                              <p:par>
                                <p:cTn id="189" presetID="22" presetClass="entr" presetSubtype="4" fill="hold" nodeType="afterEffect">
                                  <p:stCondLst>
                                    <p:cond delay="0"/>
                                  </p:stCondLst>
                                  <p:childTnLst>
                                    <p:set>
                                      <p:cBhvr>
                                        <p:cTn id="190" dur="1" fill="hold">
                                          <p:stCondLst>
                                            <p:cond delay="0"/>
                                          </p:stCondLst>
                                        </p:cTn>
                                        <p:tgtEl>
                                          <p:spTgt spid="133"/>
                                        </p:tgtEl>
                                        <p:attrNameLst>
                                          <p:attrName>style.visibility</p:attrName>
                                        </p:attrNameLst>
                                      </p:cBhvr>
                                      <p:to>
                                        <p:strVal val="visible"/>
                                      </p:to>
                                    </p:set>
                                    <p:animEffect transition="in" filter="wipe(down)">
                                      <p:cBhvr>
                                        <p:cTn id="191" dur="500"/>
                                        <p:tgtEl>
                                          <p:spTgt spid="133"/>
                                        </p:tgtEl>
                                      </p:cBhvr>
                                    </p:animEffect>
                                  </p:childTnLst>
                                </p:cTn>
                              </p:par>
                            </p:childTnLst>
                          </p:cTn>
                        </p:par>
                      </p:childTnLst>
                    </p:cTn>
                  </p:par>
                  <p:par>
                    <p:cTn id="192" fill="hold">
                      <p:stCondLst>
                        <p:cond delay="indefinite"/>
                      </p:stCondLst>
                      <p:childTnLst>
                        <p:par>
                          <p:cTn id="193" fill="hold">
                            <p:stCondLst>
                              <p:cond delay="0"/>
                            </p:stCondLst>
                            <p:childTnLst>
                              <p:par>
                                <p:cTn id="194" presetID="1" presetClass="exit" presetSubtype="0" fill="hold" nodeType="clickEffect">
                                  <p:stCondLst>
                                    <p:cond delay="0"/>
                                  </p:stCondLst>
                                  <p:childTnLst>
                                    <p:set>
                                      <p:cBhvr>
                                        <p:cTn id="195" dur="1" fill="hold">
                                          <p:stCondLst>
                                            <p:cond delay="0"/>
                                          </p:stCondLst>
                                        </p:cTn>
                                        <p:tgtEl>
                                          <p:spTgt spid="120"/>
                                        </p:tgtEl>
                                        <p:attrNameLst>
                                          <p:attrName>style.visibility</p:attrName>
                                        </p:attrNameLst>
                                      </p:cBhvr>
                                      <p:to>
                                        <p:strVal val="hidden"/>
                                      </p:to>
                                    </p:set>
                                  </p:childTnLst>
                                </p:cTn>
                              </p:par>
                              <p:par>
                                <p:cTn id="196" presetID="1" presetClass="exit" presetSubtype="0" fill="hold" nodeType="withEffect">
                                  <p:stCondLst>
                                    <p:cond delay="0"/>
                                  </p:stCondLst>
                                  <p:childTnLst>
                                    <p:set>
                                      <p:cBhvr>
                                        <p:cTn id="197" dur="1" fill="hold">
                                          <p:stCondLst>
                                            <p:cond delay="0"/>
                                          </p:stCondLst>
                                        </p:cTn>
                                        <p:tgtEl>
                                          <p:spTgt spid="118"/>
                                        </p:tgtEl>
                                        <p:attrNameLst>
                                          <p:attrName>style.visibility</p:attrName>
                                        </p:attrNameLst>
                                      </p:cBhvr>
                                      <p:to>
                                        <p:strVal val="hidden"/>
                                      </p:to>
                                    </p:set>
                                  </p:childTnLst>
                                </p:cTn>
                              </p:par>
                              <p:par>
                                <p:cTn id="198" presetID="1" presetClass="exit" presetSubtype="0" fill="hold" nodeType="withEffect">
                                  <p:stCondLst>
                                    <p:cond delay="0"/>
                                  </p:stCondLst>
                                  <p:childTnLst>
                                    <p:set>
                                      <p:cBhvr>
                                        <p:cTn id="199" dur="1" fill="hold">
                                          <p:stCondLst>
                                            <p:cond delay="0"/>
                                          </p:stCondLst>
                                        </p:cTn>
                                        <p:tgtEl>
                                          <p:spTgt spid="129"/>
                                        </p:tgtEl>
                                        <p:attrNameLst>
                                          <p:attrName>style.visibility</p:attrName>
                                        </p:attrNameLst>
                                      </p:cBhvr>
                                      <p:to>
                                        <p:strVal val="hidden"/>
                                      </p:to>
                                    </p:set>
                                  </p:childTnLst>
                                </p:cTn>
                              </p:par>
                              <p:par>
                                <p:cTn id="200" presetID="1" presetClass="exit" presetSubtype="0" fill="hold" nodeType="withEffect">
                                  <p:stCondLst>
                                    <p:cond delay="0"/>
                                  </p:stCondLst>
                                  <p:childTnLst>
                                    <p:set>
                                      <p:cBhvr>
                                        <p:cTn id="201" dur="1" fill="hold">
                                          <p:stCondLst>
                                            <p:cond delay="0"/>
                                          </p:stCondLst>
                                        </p:cTn>
                                        <p:tgtEl>
                                          <p:spTgt spid="131"/>
                                        </p:tgtEl>
                                        <p:attrNameLst>
                                          <p:attrName>style.visibility</p:attrName>
                                        </p:attrNameLst>
                                      </p:cBhvr>
                                      <p:to>
                                        <p:strVal val="hidden"/>
                                      </p:to>
                                    </p:set>
                                  </p:childTnLst>
                                </p:cTn>
                              </p:par>
                              <p:par>
                                <p:cTn id="202" presetID="1" presetClass="exit" presetSubtype="0" fill="hold" nodeType="withEffect">
                                  <p:stCondLst>
                                    <p:cond delay="0"/>
                                  </p:stCondLst>
                                  <p:childTnLst>
                                    <p:set>
                                      <p:cBhvr>
                                        <p:cTn id="203" dur="1" fill="hold">
                                          <p:stCondLst>
                                            <p:cond delay="0"/>
                                          </p:stCondLst>
                                        </p:cTn>
                                        <p:tgtEl>
                                          <p:spTgt spid="1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EB054-5672-4FAE-8DF3-E91A7BAB0E01}"/>
              </a:ext>
            </a:extLst>
          </p:cNvPr>
          <p:cNvSpPr>
            <a:spLocks noGrp="1"/>
          </p:cNvSpPr>
          <p:nvPr>
            <p:ph type="title"/>
          </p:nvPr>
        </p:nvSpPr>
        <p:spPr/>
        <p:txBody>
          <a:bodyPr/>
          <a:lstStyle/>
          <a:p>
            <a:r>
              <a:rPr lang="en-US" sz="3400" b="1" cap="all">
                <a:solidFill>
                  <a:srgbClr val="000000"/>
                </a:solidFill>
                <a:latin typeface="Gotham SSm A"/>
              </a:rPr>
              <a:t>Generator predikcije</a:t>
            </a:r>
          </a:p>
        </p:txBody>
      </p:sp>
      <p:pic>
        <p:nvPicPr>
          <p:cNvPr id="5" name="Content Placeholder 4">
            <a:extLst>
              <a:ext uri="{FF2B5EF4-FFF2-40B4-BE49-F238E27FC236}">
                <a16:creationId xmlns:a16="http://schemas.microsoft.com/office/drawing/2014/main" id="{A5398F28-D414-4048-94D1-82B84CC4ADF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940925"/>
            <a:ext cx="10515600" cy="4120737"/>
          </a:xfrm>
        </p:spPr>
      </p:pic>
    </p:spTree>
    <p:extLst>
      <p:ext uri="{BB962C8B-B14F-4D97-AF65-F5344CB8AC3E}">
        <p14:creationId xmlns:p14="http://schemas.microsoft.com/office/powerpoint/2010/main" val="2010706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56B46-5D30-47F4-AC71-8550CE2810A6}"/>
              </a:ext>
            </a:extLst>
          </p:cNvPr>
          <p:cNvSpPr>
            <a:spLocks noGrp="1"/>
          </p:cNvSpPr>
          <p:nvPr>
            <p:ph type="title"/>
          </p:nvPr>
        </p:nvSpPr>
        <p:spPr/>
        <p:txBody>
          <a:bodyPr/>
          <a:lstStyle/>
          <a:p>
            <a:r>
              <a:rPr lang="en-US" sz="3400" b="1" cap="all">
                <a:solidFill>
                  <a:srgbClr val="000000"/>
                </a:solidFill>
                <a:latin typeface="Gotham SSm A"/>
              </a:rPr>
              <a:t>Valasov mno</a:t>
            </a:r>
            <a:r>
              <a:rPr lang="sr-Latn-ME" sz="3400" b="1" cap="all">
                <a:solidFill>
                  <a:srgbClr val="000000"/>
                </a:solidFill>
                <a:latin typeface="Gotham SSm A"/>
              </a:rPr>
              <a:t>ž</a:t>
            </a:r>
            <a:r>
              <a:rPr lang="en-US" sz="3400" b="1" cap="all">
                <a:solidFill>
                  <a:srgbClr val="000000"/>
                </a:solidFill>
                <a:latin typeface="Gotham SSm A"/>
              </a:rPr>
              <a:t>itelj/sabira</a:t>
            </a:r>
            <a:r>
              <a:rPr lang="sr-Latn-ME" sz="3400" b="1" cap="all">
                <a:solidFill>
                  <a:srgbClr val="000000"/>
                </a:solidFill>
                <a:latin typeface="Gotham SSm A"/>
              </a:rPr>
              <a:t>č</a:t>
            </a:r>
            <a:endParaRPr lang="en-US" sz="3400" b="1" cap="all">
              <a:solidFill>
                <a:srgbClr val="000000"/>
              </a:solidFill>
              <a:latin typeface="Gotham SSm A"/>
            </a:endParaRPr>
          </a:p>
        </p:txBody>
      </p:sp>
      <p:pic>
        <p:nvPicPr>
          <p:cNvPr id="5" name="Content Placeholder 4">
            <a:extLst>
              <a:ext uri="{FF2B5EF4-FFF2-40B4-BE49-F238E27FC236}">
                <a16:creationId xmlns:a16="http://schemas.microsoft.com/office/drawing/2014/main" id="{0A2F2787-C81A-4578-92A6-4B550261EE9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01038" y="1825625"/>
            <a:ext cx="5189924" cy="4351338"/>
          </a:xfrm>
        </p:spPr>
      </p:pic>
    </p:spTree>
    <p:extLst>
      <p:ext uri="{BB962C8B-B14F-4D97-AF65-F5344CB8AC3E}">
        <p14:creationId xmlns:p14="http://schemas.microsoft.com/office/powerpoint/2010/main" val="38139511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01DAA-76E4-4739-A080-9B0EBC85A704}"/>
              </a:ext>
            </a:extLst>
          </p:cNvPr>
          <p:cNvSpPr>
            <a:spLocks noGrp="1"/>
          </p:cNvSpPr>
          <p:nvPr>
            <p:ph type="title"/>
          </p:nvPr>
        </p:nvSpPr>
        <p:spPr>
          <a:xfrm>
            <a:off x="838200" y="365125"/>
            <a:ext cx="10515600" cy="1325563"/>
          </a:xfrm>
        </p:spPr>
        <p:txBody>
          <a:bodyPr/>
          <a:lstStyle/>
          <a:p>
            <a:r>
              <a:rPr lang="en-US" sz="3400" b="1" cap="all">
                <a:solidFill>
                  <a:srgbClr val="000000"/>
                </a:solidFill>
                <a:latin typeface="Gotham SSm A"/>
              </a:rPr>
              <a:t>Procenti neta</a:t>
            </a:r>
            <a:r>
              <a:rPr lang="sr-Latn-ME" sz="3400" b="1" cap="all">
                <a:solidFill>
                  <a:srgbClr val="000000"/>
                </a:solidFill>
                <a:latin typeface="Gotham SSm A"/>
              </a:rPr>
              <a:t>čnosti</a:t>
            </a:r>
            <a:endParaRPr lang="en-US" sz="3400" b="1" cap="all">
              <a:solidFill>
                <a:srgbClr val="000000"/>
              </a:solidFill>
              <a:latin typeface="Gotham SSm A"/>
            </a:endParaRPr>
          </a:p>
        </p:txBody>
      </p:sp>
      <p:graphicFrame>
        <p:nvGraphicFramePr>
          <p:cNvPr id="4" name="Content Placeholder 3" descr="Clustered column chart showing the values of 3 series for 4 categories">
            <a:extLst>
              <a:ext uri="{FF2B5EF4-FFF2-40B4-BE49-F238E27FC236}">
                <a16:creationId xmlns:a16="http://schemas.microsoft.com/office/drawing/2014/main" id="{DCE644A7-02B0-443A-B1FD-230A5F2E25BA}"/>
              </a:ext>
            </a:extLst>
          </p:cNvPr>
          <p:cNvGraphicFramePr>
            <a:graphicFrameLocks noGrp="1"/>
          </p:cNvGraphicFramePr>
          <p:nvPr>
            <p:ph idx="1"/>
            <p:extLst>
              <p:ext uri="{D42A27DB-BD31-4B8C-83A1-F6EECF244321}">
                <p14:modId xmlns:p14="http://schemas.microsoft.com/office/powerpoint/2010/main" val="3956110733"/>
              </p:ext>
            </p:extLst>
          </p:nvPr>
        </p:nvGraphicFramePr>
        <p:xfrm>
          <a:off x="838200" y="1825625"/>
          <a:ext cx="10515600" cy="455792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44302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A4ECB-E745-472A-8868-AFE4A78A7DA9}"/>
              </a:ext>
            </a:extLst>
          </p:cNvPr>
          <p:cNvSpPr>
            <a:spLocks noGrp="1"/>
          </p:cNvSpPr>
          <p:nvPr>
            <p:ph type="title"/>
          </p:nvPr>
        </p:nvSpPr>
        <p:spPr/>
        <p:txBody>
          <a:bodyPr/>
          <a:lstStyle/>
          <a:p>
            <a:r>
              <a:rPr lang="en-US" sz="3400" b="1" cap="all">
                <a:solidFill>
                  <a:srgbClr val="000000"/>
                </a:solidFill>
                <a:latin typeface="Gotham SSm A"/>
              </a:rPr>
              <a:t>Budu</a:t>
            </a:r>
            <a:r>
              <a:rPr lang="sr-Latn-ME" sz="3400" b="1" cap="all">
                <a:solidFill>
                  <a:srgbClr val="000000"/>
                </a:solidFill>
                <a:latin typeface="Gotham SSm A"/>
              </a:rPr>
              <a:t>ći rad</a:t>
            </a:r>
            <a:endParaRPr lang="en-US" sz="3400" b="1" cap="all">
              <a:solidFill>
                <a:srgbClr val="000000"/>
              </a:solidFill>
              <a:latin typeface="Gotham SSm A"/>
            </a:endParaRPr>
          </a:p>
        </p:txBody>
      </p:sp>
      <p:sp>
        <p:nvSpPr>
          <p:cNvPr id="3" name="Content Placeholder 2">
            <a:extLst>
              <a:ext uri="{FF2B5EF4-FFF2-40B4-BE49-F238E27FC236}">
                <a16:creationId xmlns:a16="http://schemas.microsoft.com/office/drawing/2014/main" id="{CFF2867A-0DC6-456A-834A-1C210DA6BD72}"/>
              </a:ext>
            </a:extLst>
          </p:cNvPr>
          <p:cNvSpPr>
            <a:spLocks noGrp="1"/>
          </p:cNvSpPr>
          <p:nvPr>
            <p:ph idx="1"/>
          </p:nvPr>
        </p:nvSpPr>
        <p:spPr/>
        <p:txBody>
          <a:bodyPr/>
          <a:lstStyle/>
          <a:p>
            <a:pPr marL="0" indent="0">
              <a:buNone/>
            </a:pPr>
            <a:endParaRPr lang="sr-Latn-ME"/>
          </a:p>
          <a:p>
            <a:pPr marL="0" indent="0">
              <a:buNone/>
            </a:pPr>
            <a:endParaRPr lang="sr-Latn-ME"/>
          </a:p>
          <a:p>
            <a:pPr marL="0" indent="0">
              <a:buNone/>
            </a:pPr>
            <a:r>
              <a:rPr lang="en-US"/>
              <a:t>Staviti kod od sabira</a:t>
            </a:r>
            <a:r>
              <a:rPr lang="sr-Latn-ME"/>
              <a:t>ča na internet</a:t>
            </a:r>
          </a:p>
          <a:p>
            <a:pPr marL="0" indent="0">
              <a:buNone/>
            </a:pPr>
            <a:r>
              <a:rPr lang="sr-Latn-ME"/>
              <a:t>Izmjeriti performanse predviđača na kodu sa pogodnim rasporedom grananja.</a:t>
            </a:r>
            <a:endParaRPr lang="en-US"/>
          </a:p>
        </p:txBody>
      </p:sp>
    </p:spTree>
    <p:extLst>
      <p:ext uri="{BB962C8B-B14F-4D97-AF65-F5344CB8AC3E}">
        <p14:creationId xmlns:p14="http://schemas.microsoft.com/office/powerpoint/2010/main" val="2497691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3">
          <a:schemeClr val="accent1"/>
        </a:lnRef>
        <a:fillRef idx="0">
          <a:schemeClr val="accent1"/>
        </a:fillRef>
        <a:effectRef idx="2">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766</TotalTime>
  <Words>466</Words>
  <Application>Microsoft Office PowerPoint</Application>
  <PresentationFormat>Widescreen</PresentationFormat>
  <Paragraphs>64</Paragraphs>
  <Slides>13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Calibri Light</vt:lpstr>
      <vt:lpstr>Cambria Math</vt:lpstr>
      <vt:lpstr>Gotham SSm A</vt:lpstr>
      <vt:lpstr>GreekC</vt:lpstr>
      <vt:lpstr>Mercury SSm A</vt:lpstr>
      <vt:lpstr>Office Theme</vt:lpstr>
      <vt:lpstr>   Hardverska implementacija perceptrona  za dinamičko predviđanje grananja u procesorima  Specijalistički rad</vt:lpstr>
      <vt:lpstr>Pipeline - Protočna obrada</vt:lpstr>
      <vt:lpstr>Superskalarni procesori, veliki i veći</vt:lpstr>
      <vt:lpstr>Perceptron - Rosenblatt, 1957</vt:lpstr>
      <vt:lpstr>PowerPoint Presentation</vt:lpstr>
      <vt:lpstr>Učenje perceptrona</vt:lpstr>
      <vt:lpstr>Dobri ulazni podaci za predviđanje grananja?</vt:lpstr>
      <vt:lpstr>Dobri ulazni podaci za predviđanje grananja?</vt:lpstr>
      <vt:lpstr>Perceptronski predviđač</vt:lpstr>
      <vt:lpstr>Generator predikcije</vt:lpstr>
      <vt:lpstr>Valasov množitelj/sabirač</vt:lpstr>
      <vt:lpstr>Procenti netačnosti</vt:lpstr>
      <vt:lpstr>Budući rad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Hardverska implementacija perceptrona  za dinamičko predviđanje grananja u procesorima  Specijalistički rad</dc:title>
  <dc:creator>Savo Pejovic</dc:creator>
  <cp:lastModifiedBy>Savo Pejovic</cp:lastModifiedBy>
  <cp:revision>52</cp:revision>
  <dcterms:created xsi:type="dcterms:W3CDTF">2019-03-20T19:50:18Z</dcterms:created>
  <dcterms:modified xsi:type="dcterms:W3CDTF">2019-03-25T11:13:57Z</dcterms:modified>
</cp:coreProperties>
</file>